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96" r:id="rId2"/>
    <p:sldMasterId id="2147483708" r:id="rId3"/>
  </p:sldMasterIdLst>
  <p:notesMasterIdLst>
    <p:notesMasterId r:id="rId34"/>
  </p:notesMasterIdLst>
  <p:sldIdLst>
    <p:sldId id="382" r:id="rId4"/>
    <p:sldId id="356" r:id="rId5"/>
    <p:sldId id="394" r:id="rId6"/>
    <p:sldId id="358" r:id="rId7"/>
    <p:sldId id="363" r:id="rId8"/>
    <p:sldId id="393" r:id="rId9"/>
    <p:sldId id="365" r:id="rId10"/>
    <p:sldId id="391" r:id="rId11"/>
    <p:sldId id="392" r:id="rId12"/>
    <p:sldId id="334" r:id="rId13"/>
    <p:sldId id="368" r:id="rId14"/>
    <p:sldId id="395" r:id="rId15"/>
    <p:sldId id="331" r:id="rId16"/>
    <p:sldId id="380" r:id="rId17"/>
    <p:sldId id="396" r:id="rId18"/>
    <p:sldId id="370" r:id="rId19"/>
    <p:sldId id="372" r:id="rId20"/>
    <p:sldId id="384" r:id="rId21"/>
    <p:sldId id="385" r:id="rId22"/>
    <p:sldId id="386" r:id="rId23"/>
    <p:sldId id="387" r:id="rId24"/>
    <p:sldId id="397" r:id="rId25"/>
    <p:sldId id="353" r:id="rId26"/>
    <p:sldId id="383" r:id="rId27"/>
    <p:sldId id="340" r:id="rId28"/>
    <p:sldId id="346" r:id="rId29"/>
    <p:sldId id="337" r:id="rId30"/>
    <p:sldId id="398" r:id="rId31"/>
    <p:sldId id="279" r:id="rId32"/>
    <p:sldId id="339" r:id="rId33"/>
  </p:sldIdLst>
  <p:sldSz cx="12190413" cy="6858000"/>
  <p:notesSz cx="6858000" cy="9144000"/>
  <p:embeddedFontLst>
    <p:embeddedFont>
      <p:font typeface="CJ ONLYONE Bold" pitchFamily="18" charset="-127"/>
      <p:regular r:id="rId35"/>
    </p:embeddedFont>
    <p:embeddedFont>
      <p:font typeface="CJ ONLYONE Medium" pitchFamily="18" charset="-127"/>
      <p:regular r:id="rId36"/>
    </p:embeddedFont>
    <p:embeddedFont>
      <p:font typeface="맑은 고딕" pitchFamily="50" charset="-127"/>
      <p:regular r:id="rId37"/>
      <p:bold r:id="rId38"/>
    </p:embeddedFont>
    <p:embeddedFont>
      <p:font typeface="Calibri" pitchFamily="34" charset="0"/>
      <p:regular r:id="rId39"/>
      <p:bold r:id="rId40"/>
      <p:italic r:id="rId41"/>
      <p:boldItalic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A9B"/>
    <a:srgbClr val="0070C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8FA35-2A10-477C-AFCD-E9B66FF82E52}" v="670" dt="2023-08-10T01:59:09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3" autoAdjust="0"/>
    <p:restoredTop sz="85526" autoAdjust="0"/>
  </p:normalViewPr>
  <p:slideViewPr>
    <p:cSldViewPr>
      <p:cViewPr>
        <p:scale>
          <a:sx n="75" d="100"/>
          <a:sy n="75" d="100"/>
        </p:scale>
        <p:origin x="-234" y="-4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인원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</c:spPr>
          <c:dPt>
            <c:idx val="0"/>
            <c:spPr>
              <a:solidFill>
                <a:srgbClr val="A1C9F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B608-4B4B-8775-F8187E34299C}"/>
              </c:ext>
            </c:extLst>
          </c:dPt>
          <c:dPt>
            <c:idx val="1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608-4B4B-8775-F8187E34299C}"/>
              </c:ext>
            </c:extLst>
          </c:dPt>
          <c:dPt>
            <c:idx val="2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1347-4229-92B4-4E051FA4CEBE}"/>
              </c:ext>
            </c:extLst>
          </c:dPt>
          <c:dPt>
            <c:idx val="3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347-4229-92B4-4E051FA4CEBE}"/>
              </c:ext>
            </c:extLst>
          </c:dPt>
          <c:cat>
            <c:strRef>
              <c:f>Sheet1!$A$2:$A$5</c:f>
              <c:strCache>
                <c:ptCount val="2"/>
                <c:pt idx="0">
                  <c:v>취약</c:v>
                </c:pt>
                <c:pt idx="1">
                  <c:v>미취약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</c:v>
                </c:pt>
                <c:pt idx="1">
                  <c:v>47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08-4B4B-8775-F8187E34299C}"/>
            </c:ext>
          </c:extLst>
        </c:ser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인원</c:v>
                </c:pt>
              </c:strCache>
            </c:strRef>
          </c:tx>
          <c:dPt>
            <c:idx val="0"/>
            <c:spPr>
              <a:solidFill>
                <a:srgbClr val="FFB48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831-428F-8235-2023F22D7A58}"/>
              </c:ext>
            </c:extLst>
          </c:dPt>
          <c:dPt>
            <c:idx val="1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831-428F-8235-2023F22D7A58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831-428F-8235-2023F22D7A58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831-428F-8235-2023F22D7A58}"/>
              </c:ext>
            </c:extLst>
          </c:dPt>
          <c:cat>
            <c:strRef>
              <c:f>Sheet1!$A$2:$A$5</c:f>
              <c:strCache>
                <c:ptCount val="2"/>
                <c:pt idx="0">
                  <c:v>취약</c:v>
                </c:pt>
                <c:pt idx="1">
                  <c:v>미취약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831-428F-8235-2023F22D7A58}"/>
            </c:ext>
          </c:extLst>
        </c:ser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인원</c:v>
                </c:pt>
              </c:strCache>
            </c:strRef>
          </c:tx>
          <c:dPt>
            <c:idx val="0"/>
            <c:spPr>
              <a:solidFill>
                <a:srgbClr val="ADECBC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A97-4F5D-BFF6-C0D318FCD8E2}"/>
              </c:ext>
            </c:extLst>
          </c:dPt>
          <c:dPt>
            <c:idx val="1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A97-4F5D-BFF6-C0D318FCD8E2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A97-4F5D-BFF6-C0D318FCD8E2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7A97-4F5D-BFF6-C0D318FCD8E2}"/>
              </c:ext>
            </c:extLst>
          </c:dPt>
          <c:cat>
            <c:strRef>
              <c:f>Sheet1!$A$2:$A$5</c:f>
              <c:strCache>
                <c:ptCount val="2"/>
                <c:pt idx="0">
                  <c:v>취약</c:v>
                </c:pt>
                <c:pt idx="1">
                  <c:v>미취약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69</c:v>
                </c:pt>
                <c:pt idx="1">
                  <c:v>31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7A97-4F5D-BFF6-C0D318FCD8E2}"/>
            </c:ext>
          </c:extLst>
        </c:ser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인원</c:v>
                </c:pt>
              </c:strCache>
            </c:strRef>
          </c:tx>
          <c:dPt>
            <c:idx val="0"/>
            <c:spPr>
              <a:solidFill>
                <a:srgbClr val="FFB2AF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8B1-4C37-8F09-B301D02B935B}"/>
              </c:ext>
            </c:extLst>
          </c:dPt>
          <c:dPt>
            <c:idx val="1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8B1-4C37-8F09-B301D02B935B}"/>
              </c:ext>
            </c:extLst>
          </c:dPt>
          <c:dPt>
            <c:idx val="2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8B1-4C37-8F09-B301D02B935B}"/>
              </c:ext>
            </c:extLst>
          </c:dPt>
          <c:dPt>
            <c:idx val="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8B1-4C37-8F09-B301D02B935B}"/>
              </c:ext>
            </c:extLst>
          </c:dPt>
          <c:cat>
            <c:strRef>
              <c:f>Sheet1!$A$2:$A$5</c:f>
              <c:strCache>
                <c:ptCount val="2"/>
                <c:pt idx="0">
                  <c:v>취약</c:v>
                </c:pt>
                <c:pt idx="1">
                  <c:v>미취약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</c:v>
                </c:pt>
                <c:pt idx="1">
                  <c:v>58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8B1-4C37-8F09-B301D02B935B}"/>
            </c:ext>
          </c:extLst>
        </c:ser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zero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DBCCD-C278-4BB2-AD9C-90AE93D8D732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F61D2-C6F7-4A52-9BBE-0395D7E969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사회적 측면에서는 취약계층 근로비율과 평균임금</a:t>
            </a:r>
            <a:r>
              <a:rPr lang="en-US" altLang="ko-KR"/>
              <a:t>,</a:t>
            </a:r>
            <a:r>
              <a:rPr lang="ko-KR" altLang="en-US"/>
              <a:t>근로시간을 유형별로 나누어보았습니다</a:t>
            </a:r>
            <a:r>
              <a:rPr lang="en-US" altLang="ko-KR"/>
              <a:t>.</a:t>
            </a:r>
          </a:p>
          <a:p>
            <a:r>
              <a:rPr lang="ko-KR" altLang="en-US"/>
              <a:t>취약계층 근로비율에서 사회서비스는 </a:t>
            </a:r>
            <a:r>
              <a:rPr lang="en-US" altLang="ko-KR"/>
              <a:t>58.8%</a:t>
            </a:r>
            <a:r>
              <a:rPr lang="ko-KR" altLang="en-US"/>
              <a:t>로 가장 높았고</a:t>
            </a:r>
            <a:r>
              <a:rPr lang="en-US" altLang="ko-KR"/>
              <a:t>, </a:t>
            </a:r>
            <a:r>
              <a:rPr lang="ko-KR" altLang="en-US"/>
              <a:t>혼합형은 </a:t>
            </a:r>
            <a:r>
              <a:rPr lang="en-US" altLang="ko-KR"/>
              <a:t>50.9%, </a:t>
            </a:r>
            <a:r>
              <a:rPr lang="ko-KR" altLang="en-US"/>
              <a:t>지역사회공헌과 창의 혁신은 비슷한 수준입니다</a:t>
            </a:r>
            <a:r>
              <a:rPr lang="en-US" altLang="ko-KR"/>
              <a:t>. </a:t>
            </a:r>
          </a:p>
          <a:p>
            <a:r>
              <a:rPr lang="ko-KR" altLang="en-US"/>
              <a:t>취약계층의 평균 근로시간은 </a:t>
            </a:r>
            <a:r>
              <a:rPr lang="en-US" altLang="ko-KR"/>
              <a:t>32</a:t>
            </a:r>
            <a:r>
              <a:rPr lang="ko-KR" altLang="en-US"/>
              <a:t>시간 안팍이었으며 창의혁신은 약 </a:t>
            </a:r>
            <a:r>
              <a:rPr lang="en-US" altLang="ko-KR"/>
              <a:t>23</a:t>
            </a:r>
            <a:r>
              <a:rPr lang="ko-KR" altLang="en-US"/>
              <a:t>시간으로 가장 낮았습니다</a:t>
            </a:r>
            <a:r>
              <a:rPr lang="en-US" altLang="ko-KR"/>
              <a:t>. </a:t>
            </a:r>
            <a:r>
              <a:rPr lang="ko-KR" altLang="en-US"/>
              <a:t>임금 역시 근로시간에 비례하여 나타나고 있습니다</a:t>
            </a:r>
            <a:r>
              <a:rPr lang="en-US" altLang="ko-KR"/>
              <a:t>.</a:t>
            </a:r>
          </a:p>
          <a:p>
            <a:r>
              <a:rPr lang="ko-KR" altLang="en-US"/>
              <a:t>근로자대표</a:t>
            </a:r>
            <a:r>
              <a:rPr lang="en-US" altLang="ko-KR"/>
              <a:t>, </a:t>
            </a:r>
            <a:r>
              <a:rPr lang="ko-KR" altLang="en-US"/>
              <a:t>수혜자를 포함한 이해관계자의 비율은 사회서비스</a:t>
            </a:r>
            <a:r>
              <a:rPr lang="en-US" altLang="ko-KR"/>
              <a:t>, </a:t>
            </a:r>
            <a:r>
              <a:rPr lang="ko-KR" altLang="en-US"/>
              <a:t>혼합형</a:t>
            </a:r>
            <a:r>
              <a:rPr lang="en-US" altLang="ko-KR"/>
              <a:t>, </a:t>
            </a:r>
            <a:r>
              <a:rPr lang="ko-KR" altLang="en-US"/>
              <a:t>창의혁신</a:t>
            </a:r>
            <a:r>
              <a:rPr lang="en-US" altLang="ko-KR"/>
              <a:t>, </a:t>
            </a:r>
            <a:r>
              <a:rPr lang="ko-KR" altLang="en-US"/>
              <a:t>지역사회공헌 순으로 나타났습니다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경제적 측면에서는 가지창출과 영업이익금</a:t>
            </a:r>
            <a:r>
              <a:rPr lang="en-US" altLang="ko-KR"/>
              <a:t>, </a:t>
            </a:r>
            <a:r>
              <a:rPr lang="ko-KR" altLang="en-US"/>
              <a:t>지원금 현황에 대해 알아보았습니다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가치창출은 지역사회재투자금액</a:t>
            </a:r>
            <a:r>
              <a:rPr lang="en-US" altLang="ko-KR"/>
              <a:t>, </a:t>
            </a:r>
            <a:r>
              <a:rPr lang="ko-KR" altLang="en-US"/>
              <a:t>일자리창출금액</a:t>
            </a:r>
            <a:r>
              <a:rPr lang="en-US" altLang="ko-KR"/>
              <a:t>, </a:t>
            </a:r>
            <a:r>
              <a:rPr lang="ko-KR" altLang="en-US"/>
              <a:t>근로자처우개선금액을 말합니다</a:t>
            </a:r>
            <a:r>
              <a:rPr lang="en-US" altLang="ko-KR"/>
              <a:t>. </a:t>
            </a:r>
            <a:r>
              <a:rPr lang="ko-KR" altLang="en-US"/>
              <a:t>이윤의 사회적 목적 우선 지출 규정에 의거하여 각 항목별로 지출된 금액입니다</a:t>
            </a:r>
            <a:r>
              <a:rPr lang="en-US" altLang="ko-KR"/>
              <a:t>.</a:t>
            </a:r>
          </a:p>
          <a:p>
            <a:r>
              <a:rPr lang="ko-KR" altLang="en-US"/>
              <a:t>사회서비스 유형</a:t>
            </a:r>
            <a:r>
              <a:rPr lang="en-US" altLang="ko-KR"/>
              <a:t>, </a:t>
            </a:r>
            <a:r>
              <a:rPr lang="ko-KR" altLang="en-US"/>
              <a:t>지역사회공헌 유형</a:t>
            </a:r>
            <a:r>
              <a:rPr lang="en-US" altLang="ko-KR"/>
              <a:t>, </a:t>
            </a:r>
            <a:r>
              <a:rPr lang="ko-KR" altLang="en-US"/>
              <a:t>혼합형에서는 일자리 창출 금액이 가장 높게 나타났고 창의 혁신 유형에서는 지역사회재투자 금액이 가장 높았습니다</a:t>
            </a:r>
            <a:r>
              <a:rPr lang="en-US" altLang="ko-KR"/>
              <a:t>.</a:t>
            </a:r>
          </a:p>
          <a:p>
            <a:r>
              <a:rPr lang="ko-KR" altLang="en-US"/>
              <a:t>영업이익금은 유형별로 </a:t>
            </a:r>
            <a:r>
              <a:rPr lang="en-US" altLang="ko-KR"/>
              <a:t>2020</a:t>
            </a:r>
            <a:r>
              <a:rPr lang="ko-KR" altLang="en-US"/>
              <a:t>년도 </a:t>
            </a:r>
            <a:r>
              <a:rPr lang="en-US" altLang="ko-KR"/>
              <a:t>21</a:t>
            </a:r>
            <a:r>
              <a:rPr lang="ko-KR" altLang="en-US"/>
              <a:t>년도를 비교하였습니다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정부지원금과 달리 일반지원금과 기업후원금에서는 두드러지는 변화를 살펴볼 수 있습니다</a:t>
            </a:r>
            <a:r>
              <a:rPr lang="en-US" altLang="ko-KR"/>
              <a:t>. </a:t>
            </a:r>
            <a:r>
              <a:rPr lang="ko-KR" altLang="en-US"/>
              <a:t>혼합형의 일반지원금은 약 </a:t>
            </a:r>
            <a:r>
              <a:rPr lang="en-US" altLang="ko-KR"/>
              <a:t>30,000,000</a:t>
            </a:r>
            <a:r>
              <a:rPr lang="ko-KR" altLang="en-US"/>
              <a:t>에서 </a:t>
            </a:r>
            <a:r>
              <a:rPr lang="en-US" altLang="ko-KR"/>
              <a:t>2,700,000, </a:t>
            </a:r>
            <a:r>
              <a:rPr lang="ko-KR" altLang="en-US"/>
              <a:t>지역사회공헌형의 기업후원금은 약 </a:t>
            </a:r>
            <a:r>
              <a:rPr lang="en-US" altLang="ko-KR"/>
              <a:t>33,000,000</a:t>
            </a:r>
            <a:r>
              <a:rPr lang="ko-KR" altLang="en-US"/>
              <a:t>에서 </a:t>
            </a:r>
            <a:r>
              <a:rPr lang="en-US" altLang="ko-KR"/>
              <a:t>0</a:t>
            </a:r>
            <a:r>
              <a:rPr lang="ko-KR" altLang="en-US"/>
              <a:t>원의 추이를 볼 수 있습니다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를 모델링</a:t>
            </a:r>
            <a:endParaRPr lang="en-US" altLang="ko-KR" smtClean="0"/>
          </a:p>
          <a:p>
            <a:r>
              <a:rPr lang="en-US" altLang="ko-KR" smtClean="0"/>
              <a:t>6. </a:t>
            </a:r>
            <a:r>
              <a:rPr lang="ko-KR" altLang="en-US" smtClean="0"/>
              <a:t>기대효과</a:t>
            </a:r>
            <a:r>
              <a:rPr lang="en-US" altLang="ko-KR" smtClean="0"/>
              <a:t>.</a:t>
            </a:r>
            <a:r>
              <a:rPr lang="ko-KR" altLang="en-US" smtClean="0"/>
              <a:t>결론 합치기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5736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를 모델링</a:t>
            </a:r>
            <a:endParaRPr lang="en-US" altLang="ko-KR" smtClean="0"/>
          </a:p>
          <a:p>
            <a:r>
              <a:rPr lang="en-US" altLang="ko-KR" smtClean="0"/>
              <a:t>6. </a:t>
            </a:r>
            <a:r>
              <a:rPr lang="ko-KR" altLang="en-US" smtClean="0"/>
              <a:t>기대효과</a:t>
            </a:r>
            <a:r>
              <a:rPr lang="en-US" altLang="ko-KR" smtClean="0"/>
              <a:t>.</a:t>
            </a:r>
            <a:r>
              <a:rPr lang="ko-KR" altLang="en-US" smtClean="0"/>
              <a:t>결론 합치기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경제적 측면에서는 가지창출과 영업이익금</a:t>
            </a:r>
            <a:r>
              <a:rPr lang="en-US" altLang="ko-KR" dirty="0"/>
              <a:t>, </a:t>
            </a:r>
            <a:r>
              <a:rPr lang="ko-KR" altLang="en-US" dirty="0"/>
              <a:t>지원금 현황에 대해 알아보았습니다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가치창출은 </a:t>
            </a:r>
            <a:r>
              <a:rPr lang="ko-KR" altLang="en-US" dirty="0" err="1"/>
              <a:t>지역사회재투자금액</a:t>
            </a:r>
            <a:r>
              <a:rPr lang="en-US" altLang="ko-KR" dirty="0"/>
              <a:t>, </a:t>
            </a:r>
            <a:r>
              <a:rPr lang="ko-KR" altLang="en-US" dirty="0"/>
              <a:t>일자리창출금액</a:t>
            </a:r>
            <a:r>
              <a:rPr lang="en-US" altLang="ko-KR" dirty="0"/>
              <a:t>, </a:t>
            </a:r>
            <a:r>
              <a:rPr lang="ko-KR" altLang="en-US" dirty="0" err="1"/>
              <a:t>근로자처우개선금액을</a:t>
            </a:r>
            <a:r>
              <a:rPr lang="ko-KR" altLang="en-US" dirty="0"/>
              <a:t> 말합니다</a:t>
            </a:r>
            <a:r>
              <a:rPr lang="en-US" altLang="ko-KR" dirty="0"/>
              <a:t>. </a:t>
            </a:r>
            <a:r>
              <a:rPr lang="ko-KR" altLang="en-US" dirty="0"/>
              <a:t>이윤의 사회적 목적 우선 지출 규정에 의거하여 각 항목별로 지출된 금액입니다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사회서비스 유형</a:t>
            </a:r>
            <a:r>
              <a:rPr lang="en-US" altLang="ko-KR" dirty="0"/>
              <a:t>, </a:t>
            </a:r>
            <a:r>
              <a:rPr lang="ko-KR" altLang="en-US" dirty="0"/>
              <a:t>지역사회공헌 유형</a:t>
            </a:r>
            <a:r>
              <a:rPr lang="en-US" altLang="ko-KR" dirty="0"/>
              <a:t>, </a:t>
            </a:r>
            <a:r>
              <a:rPr lang="ko-KR" altLang="en-US" dirty="0"/>
              <a:t>혼합형에서는 일자리 창출 금액이 가장 높게 나타났고 창의 혁신 유형에서는 </a:t>
            </a:r>
            <a:r>
              <a:rPr lang="ko-KR" altLang="en-US" dirty="0" err="1"/>
              <a:t>지역사회재투자</a:t>
            </a:r>
            <a:r>
              <a:rPr lang="ko-KR" altLang="en-US" dirty="0"/>
              <a:t> 금액이 가장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영업이익금은 유형별로 </a:t>
            </a:r>
            <a:r>
              <a:rPr lang="en-US" altLang="ko-KR" dirty="0"/>
              <a:t>2020</a:t>
            </a:r>
            <a:r>
              <a:rPr lang="ko-KR" altLang="en-US" dirty="0"/>
              <a:t>년도 </a:t>
            </a:r>
            <a:r>
              <a:rPr lang="en-US" altLang="ko-KR" dirty="0"/>
              <a:t>21</a:t>
            </a:r>
            <a:r>
              <a:rPr lang="ko-KR" altLang="en-US" dirty="0"/>
              <a:t>년도를 비교하였습니다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정부지원금과 달리 일반지원금과 기업후원금에서는 두드러지는 변화를 살펴볼 수 있습니다</a:t>
            </a:r>
            <a:r>
              <a:rPr lang="en-US" altLang="ko-KR" dirty="0"/>
              <a:t>. </a:t>
            </a:r>
            <a:r>
              <a:rPr lang="ko-KR" altLang="en-US" dirty="0"/>
              <a:t>혼합형의 일반지원금은 약 </a:t>
            </a:r>
            <a:r>
              <a:rPr lang="en-US" altLang="ko-KR" dirty="0"/>
              <a:t>30,000,000</a:t>
            </a:r>
            <a:r>
              <a:rPr lang="ko-KR" altLang="en-US" dirty="0"/>
              <a:t>에서 </a:t>
            </a:r>
            <a:r>
              <a:rPr lang="en-US" altLang="ko-KR" dirty="0"/>
              <a:t>2,700,000, </a:t>
            </a:r>
            <a:r>
              <a:rPr lang="ko-KR" altLang="en-US" dirty="0"/>
              <a:t>지역사회공헌형의 기업후원금은 약 </a:t>
            </a:r>
            <a:r>
              <a:rPr lang="en-US" altLang="ko-KR" dirty="0"/>
              <a:t>33,000,000</a:t>
            </a:r>
            <a:r>
              <a:rPr lang="ko-KR" altLang="en-US" dirty="0"/>
              <a:t>에서 </a:t>
            </a:r>
            <a:r>
              <a:rPr lang="en-US" altLang="ko-KR" dirty="0"/>
              <a:t>0</a:t>
            </a:r>
            <a:r>
              <a:rPr lang="ko-KR" altLang="en-US" dirty="0"/>
              <a:t>원의 추이를 볼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비정형 </a:t>
            </a:r>
            <a:r>
              <a:rPr lang="en-US" altLang="ko-KR" dirty="0"/>
              <a:t>&gt; </a:t>
            </a:r>
            <a:r>
              <a:rPr lang="ko-KR" altLang="en-US" dirty="0"/>
              <a:t>점수화 </a:t>
            </a:r>
            <a:r>
              <a:rPr lang="en-US" altLang="ko-KR" dirty="0"/>
              <a:t>&gt; </a:t>
            </a:r>
            <a:r>
              <a:rPr lang="ko-KR" altLang="en-US" dirty="0"/>
              <a:t>의사결정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경제적 측면에서는 가지창출과 영업이익금</a:t>
            </a:r>
            <a:r>
              <a:rPr lang="en-US" altLang="ko-KR"/>
              <a:t>, </a:t>
            </a:r>
            <a:r>
              <a:rPr lang="ko-KR" altLang="en-US"/>
              <a:t>지원금 현황에 대해 알아보았습니다</a:t>
            </a:r>
            <a:r>
              <a:rPr lang="en-US" altLang="ko-KR"/>
              <a:t>.</a:t>
            </a:r>
          </a:p>
          <a:p>
            <a:r>
              <a:rPr lang="ko-KR" altLang="en-US"/>
              <a:t>가치창출은 지역사회재투자금액</a:t>
            </a:r>
            <a:r>
              <a:rPr lang="en-US" altLang="ko-KR"/>
              <a:t>, </a:t>
            </a:r>
            <a:r>
              <a:rPr lang="ko-KR" altLang="en-US"/>
              <a:t>일자리창출금액</a:t>
            </a:r>
            <a:r>
              <a:rPr lang="en-US" altLang="ko-KR"/>
              <a:t>, </a:t>
            </a:r>
            <a:r>
              <a:rPr lang="ko-KR" altLang="en-US"/>
              <a:t>근로자처우개선금액을 말합니다</a:t>
            </a:r>
            <a:r>
              <a:rPr lang="en-US" altLang="ko-KR"/>
              <a:t>. </a:t>
            </a:r>
            <a:r>
              <a:rPr lang="ko-KR" altLang="en-US"/>
              <a:t>이윤의 사회적 목적 우선 지출 규정에 의거하여 각 항목별로 지출된 금액입니다</a:t>
            </a:r>
            <a:r>
              <a:rPr lang="en-US" altLang="ko-KR"/>
              <a:t>.</a:t>
            </a:r>
          </a:p>
          <a:p>
            <a:r>
              <a:rPr lang="ko-KR" altLang="en-US"/>
              <a:t>사회서비스 유형</a:t>
            </a:r>
            <a:r>
              <a:rPr lang="en-US" altLang="ko-KR"/>
              <a:t>, </a:t>
            </a:r>
            <a:r>
              <a:rPr lang="ko-KR" altLang="en-US"/>
              <a:t>지역사회공헌 유형</a:t>
            </a:r>
            <a:r>
              <a:rPr lang="en-US" altLang="ko-KR"/>
              <a:t>, </a:t>
            </a:r>
            <a:r>
              <a:rPr lang="ko-KR" altLang="en-US"/>
              <a:t>혼합형에서는 일자리 창출 금액이 가장 높게 나타났고 창의 혁신 유형에서는 지역사회재투자 금액이 가장 높았습니다</a:t>
            </a:r>
            <a:r>
              <a:rPr lang="en-US" altLang="ko-KR"/>
              <a:t>.</a:t>
            </a:r>
          </a:p>
          <a:p>
            <a:r>
              <a:rPr lang="ko-KR" altLang="en-US"/>
              <a:t>영업이익금은 유형별로 </a:t>
            </a:r>
            <a:r>
              <a:rPr lang="en-US" altLang="ko-KR"/>
              <a:t>2020</a:t>
            </a:r>
            <a:r>
              <a:rPr lang="ko-KR" altLang="en-US"/>
              <a:t>년도 </a:t>
            </a:r>
            <a:r>
              <a:rPr lang="en-US" altLang="ko-KR"/>
              <a:t>21</a:t>
            </a:r>
            <a:r>
              <a:rPr lang="ko-KR" altLang="en-US"/>
              <a:t>년도를 비교하였습니다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정부지원금과 달리 일반지원금과 기업후원금에서는 두드러지는 변화를 살펴볼 수 있습니다</a:t>
            </a:r>
            <a:r>
              <a:rPr lang="en-US" altLang="ko-KR"/>
              <a:t>. </a:t>
            </a:r>
            <a:r>
              <a:rPr lang="ko-KR" altLang="en-US"/>
              <a:t>혼합형의 일반지원금은 약 </a:t>
            </a:r>
            <a:r>
              <a:rPr lang="en-US" altLang="ko-KR"/>
              <a:t>30,000,000</a:t>
            </a:r>
            <a:r>
              <a:rPr lang="ko-KR" altLang="en-US"/>
              <a:t>에서 </a:t>
            </a:r>
            <a:r>
              <a:rPr lang="en-US" altLang="ko-KR"/>
              <a:t>2,700,000, </a:t>
            </a:r>
            <a:r>
              <a:rPr lang="ko-KR" altLang="en-US"/>
              <a:t>지역사회공헌형의 기업후원금은 약 </a:t>
            </a:r>
            <a:r>
              <a:rPr lang="en-US" altLang="ko-KR"/>
              <a:t>33,000,000</a:t>
            </a:r>
            <a:r>
              <a:rPr lang="ko-KR" altLang="en-US"/>
              <a:t>에서 </a:t>
            </a:r>
            <a:r>
              <a:rPr lang="en-US" altLang="ko-KR"/>
              <a:t>0</a:t>
            </a:r>
            <a:r>
              <a:rPr lang="ko-KR" altLang="en-US"/>
              <a:t>원의 추이를 볼 수 있습니다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다음으로</a:t>
            </a:r>
            <a:r>
              <a:rPr lang="en-US" altLang="ko-KR" smtClean="0"/>
              <a:t>, </a:t>
            </a:r>
            <a:r>
              <a:rPr lang="ko-KR" altLang="en-US" smtClean="0"/>
              <a:t>클러스터링을 통해 성과지표에 따른 군집별 특성을 분석했습니다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클러스터링 결과를 통해 </a:t>
            </a:r>
            <a:r>
              <a:rPr lang="en-US" altLang="ko-KR" smtClean="0"/>
              <a:t>Cluster</a:t>
            </a:r>
            <a:r>
              <a:rPr lang="ko-KR" altLang="en-US" smtClean="0"/>
              <a:t>별 투자 대상을 추천하고</a:t>
            </a:r>
            <a:r>
              <a:rPr lang="en-US" altLang="ko-KR" smtClean="0"/>
              <a:t>, </a:t>
            </a:r>
            <a:r>
              <a:rPr lang="ko-KR" altLang="en-US" sz="1200" b="0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기업 가치 판단에 사용할 수 있는 기준을 탐색했습니다</a:t>
            </a:r>
            <a:r>
              <a:rPr lang="en-US" altLang="ko-KR" sz="1200" b="0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b="0" smtClean="0"/>
          </a:p>
          <a:p>
            <a:endParaRPr lang="en-US" altLang="ko-KR" smtClean="0"/>
          </a:p>
          <a:p>
            <a:r>
              <a:rPr lang="en-US" altLang="ko-KR" smtClean="0"/>
              <a:t>Elbow </a:t>
            </a:r>
            <a:r>
              <a:rPr lang="ko-KR" altLang="en-US" smtClean="0"/>
              <a:t>기법을 통해 </a:t>
            </a:r>
            <a:r>
              <a:rPr lang="en-US" altLang="ko-KR" smtClean="0"/>
              <a:t>cluster </a:t>
            </a:r>
            <a:r>
              <a:rPr lang="ko-KR" altLang="en-US" smtClean="0"/>
              <a:t>개수를 </a:t>
            </a:r>
            <a:r>
              <a:rPr lang="en-US" altLang="ko-KR" smtClean="0"/>
              <a:t>4</a:t>
            </a:r>
            <a:r>
              <a:rPr lang="ko-KR" altLang="en-US" smtClean="0"/>
              <a:t>개로 선정한 뒤 </a:t>
            </a:r>
            <a:r>
              <a:rPr lang="en-US" altLang="ko-KR" smtClean="0"/>
              <a:t>k-means clustering</a:t>
            </a:r>
            <a:r>
              <a:rPr lang="ko-KR" altLang="en-US" smtClean="0"/>
              <a:t>을 진행했습니다</a:t>
            </a:r>
            <a:r>
              <a:rPr lang="en-US" altLang="ko-KR" smtClean="0"/>
              <a:t>. </a:t>
            </a:r>
            <a:r>
              <a:rPr lang="ko-KR" altLang="en-US" smtClean="0"/>
              <a:t> 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이때 </a:t>
            </a:r>
            <a:r>
              <a:rPr lang="en-US" altLang="ko-KR" smtClean="0"/>
              <a:t>2</a:t>
            </a:r>
            <a:r>
              <a:rPr lang="ko-KR" altLang="en-US" smtClean="0"/>
              <a:t>번 군집은 경제적 성과는 낫지만 사회적 성과는 높다는 특징을 발견했고</a:t>
            </a:r>
            <a:r>
              <a:rPr lang="en-US" altLang="ko-KR" smtClean="0"/>
              <a:t>, </a:t>
            </a:r>
            <a:r>
              <a:rPr lang="ko-KR" altLang="en-US" smtClean="0"/>
              <a:t>이는 사회적 기업의 가치를 중점적으로 고려하여 투자하고자 하는 투자자에게 매력적인 기업이 될 수 있을 것이라고 판단했습니다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3</a:t>
            </a:r>
            <a:r>
              <a:rPr lang="ko-KR" altLang="en-US" smtClean="0"/>
              <a:t>번 군집은 사회적 성과와 경제적 성과 모두 높은 기업으로</a:t>
            </a:r>
            <a:r>
              <a:rPr lang="en-US" altLang="ko-KR" smtClean="0"/>
              <a:t>, </a:t>
            </a:r>
            <a:r>
              <a:rPr lang="ko-KR" altLang="en-US" smtClean="0"/>
              <a:t>안정적인 사회적 기업에 투자를 희망하는 투자자에게 적합한 기업일 것으로 보입니다</a:t>
            </a:r>
            <a:r>
              <a:rPr lang="en-US" altLang="ko-KR" smtClean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우선 군집별 경제적 성과를 파악하기 위해 평균 기업 규모</a:t>
            </a:r>
            <a:r>
              <a:rPr lang="en-US" altLang="ko-KR" smtClean="0"/>
              <a:t>, </a:t>
            </a:r>
            <a:r>
              <a:rPr lang="ko-KR" altLang="en-US" smtClean="0"/>
              <a:t>매출액</a:t>
            </a:r>
            <a:r>
              <a:rPr lang="en-US" altLang="ko-KR" smtClean="0"/>
              <a:t>, </a:t>
            </a:r>
            <a:r>
              <a:rPr lang="ko-KR" altLang="en-US" smtClean="0"/>
              <a:t>영업이익을 시각화했습니다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ko-KR" altLang="en-US" smtClean="0"/>
              <a:t>그 결과 </a:t>
            </a:r>
            <a:r>
              <a:rPr lang="en-US" altLang="ko-KR" smtClean="0"/>
              <a:t>3</a:t>
            </a:r>
            <a:r>
              <a:rPr lang="ko-KR" altLang="en-US" smtClean="0"/>
              <a:t>번 군집이 타 군집에 비해 매우 안정적인 매출액과 영업이익을 가짐을 확인할 수 있었습니다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또한 </a:t>
            </a:r>
            <a:r>
              <a:rPr lang="en-US" altLang="ko-KR" smtClean="0"/>
              <a:t>2</a:t>
            </a:r>
            <a:r>
              <a:rPr lang="ko-KR" altLang="en-US" smtClean="0"/>
              <a:t>번 군집도 평균 매출액과 영업이익이 타 군집에 비해 높았습니다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따라서 만일 투자자가 안전 투자를 희망하는 경우</a:t>
            </a:r>
            <a:r>
              <a:rPr lang="en-US" altLang="ko-KR" smtClean="0"/>
              <a:t>, 2</a:t>
            </a:r>
            <a:r>
              <a:rPr lang="ko-KR" altLang="en-US" smtClean="0"/>
              <a:t>번 군집의 평균 기업 규모인 </a:t>
            </a:r>
            <a:r>
              <a:rPr lang="en-US" altLang="ko-KR" smtClean="0"/>
              <a:t>40</a:t>
            </a:r>
            <a:r>
              <a:rPr lang="ko-KR" altLang="en-US" smtClean="0"/>
              <a:t>명 이상의 규모를 가지는 기업을 투자 대상으로 고려해볼 수 있을 것이라는 인사이트를 도출했습니다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를 모델링</a:t>
            </a:r>
            <a:endParaRPr lang="en-US" altLang="ko-KR" smtClean="0"/>
          </a:p>
          <a:p>
            <a:r>
              <a:rPr lang="en-US" altLang="ko-KR" smtClean="0"/>
              <a:t>6. </a:t>
            </a:r>
            <a:r>
              <a:rPr lang="ko-KR" altLang="en-US" smtClean="0"/>
              <a:t>기대효과</a:t>
            </a:r>
            <a:r>
              <a:rPr lang="en-US" altLang="ko-KR" smtClean="0"/>
              <a:t>.</a:t>
            </a:r>
            <a:r>
              <a:rPr lang="ko-KR" altLang="en-US" smtClean="0"/>
              <a:t>결론 합치기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다음으로</a:t>
            </a:r>
            <a:r>
              <a:rPr lang="en-US" altLang="ko-KR" smtClean="0"/>
              <a:t>, </a:t>
            </a:r>
            <a:r>
              <a:rPr lang="ko-KR" altLang="en-US" smtClean="0"/>
              <a:t>군집별 사회적 성과를 파악하기 위해 규모 대비 취약계층 고용비율과 매출 대비 평균 사회적 가치 창출 금액 비율을 시각화했습니다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 </a:t>
            </a:r>
            <a:endParaRPr lang="en-US" altLang="ko-KR" smtClean="0"/>
          </a:p>
          <a:p>
            <a:r>
              <a:rPr lang="ko-KR" altLang="en-US" smtClean="0"/>
              <a:t>평균 사회적 지표가 가장 높았던 </a:t>
            </a:r>
            <a:r>
              <a:rPr lang="en-US" altLang="ko-KR" smtClean="0"/>
              <a:t>2</a:t>
            </a:r>
            <a:r>
              <a:rPr lang="ko-KR" altLang="en-US" smtClean="0"/>
              <a:t>번 군집의 규모 대비 평균 취약계층 고용비율이 </a:t>
            </a:r>
            <a:r>
              <a:rPr lang="en-US" altLang="ko-KR" smtClean="0"/>
              <a:t>69.6%</a:t>
            </a:r>
            <a:r>
              <a:rPr lang="ko-KR" altLang="en-US" smtClean="0"/>
              <a:t>로 가장 높은 반면</a:t>
            </a:r>
            <a:r>
              <a:rPr lang="en-US" altLang="ko-KR" smtClean="0"/>
              <a:t>, </a:t>
            </a:r>
          </a:p>
          <a:p>
            <a:r>
              <a:rPr lang="ko-KR" altLang="en-US" smtClean="0"/>
              <a:t>사회적</a:t>
            </a:r>
            <a:r>
              <a:rPr lang="en-US" altLang="ko-KR" smtClean="0"/>
              <a:t>, </a:t>
            </a:r>
            <a:r>
              <a:rPr lang="ko-KR" altLang="en-US" smtClean="0"/>
              <a:t>경제적 지표 모두 좋지 않았던 </a:t>
            </a:r>
            <a:r>
              <a:rPr lang="en-US" altLang="ko-KR" smtClean="0"/>
              <a:t>1</a:t>
            </a:r>
            <a:r>
              <a:rPr lang="ko-KR" altLang="en-US" smtClean="0"/>
              <a:t>번 군집의 평균 취약계층 고용비율은 </a:t>
            </a:r>
            <a:r>
              <a:rPr lang="en-US" altLang="ko-KR" smtClean="0"/>
              <a:t>35%</a:t>
            </a:r>
            <a:r>
              <a:rPr lang="ko-KR" altLang="en-US" smtClean="0"/>
              <a:t>에 그쳤습니다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3</a:t>
            </a:r>
            <a:r>
              <a:rPr lang="ko-KR" altLang="en-US" smtClean="0"/>
              <a:t>번 군집은 규모 대비 취약계층 고융비율은 낮지만</a:t>
            </a:r>
            <a:r>
              <a:rPr lang="en-US" altLang="ko-KR" smtClean="0"/>
              <a:t>, </a:t>
            </a:r>
            <a:r>
              <a:rPr lang="ko-KR" altLang="en-US" smtClean="0"/>
              <a:t>매출 대비 일자리 창출 금액이 가장 높았습니다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따라서 </a:t>
            </a:r>
            <a:r>
              <a:rPr lang="en-US" altLang="ko-KR" smtClean="0"/>
              <a:t>3</a:t>
            </a:r>
            <a:r>
              <a:rPr lang="ko-KR" altLang="en-US" smtClean="0"/>
              <a:t>번 군집의 평균 취약계층 고용비율을 기준으로</a:t>
            </a:r>
            <a:r>
              <a:rPr lang="en-US" altLang="ko-KR" smtClean="0"/>
              <a:t>, </a:t>
            </a:r>
            <a:r>
              <a:rPr lang="ko-KR" altLang="en-US" smtClean="0"/>
              <a:t>취약계층 고용비율이 최소 </a:t>
            </a:r>
            <a:r>
              <a:rPr lang="en-US" altLang="ko-KR" smtClean="0"/>
              <a:t>42% </a:t>
            </a:r>
            <a:r>
              <a:rPr lang="ko-KR" altLang="en-US" smtClean="0"/>
              <a:t>이상이어야 </a:t>
            </a:r>
            <a:endParaRPr lang="en-US" altLang="ko-KR" smtClean="0"/>
          </a:p>
          <a:p>
            <a:r>
              <a:rPr lang="ko-KR" altLang="en-US" smtClean="0"/>
              <a:t>고용노동부에서 제시한 사회적 기업의 주목적인 일자리 창출에 기여한다고 볼 수 있을 것이라는 인사이트를 도출했습니다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smtClean="0"/>
          </a:p>
          <a:p>
            <a:endParaRPr lang="en-US" altLang="ko-KR" smtClean="0"/>
          </a:p>
          <a:p>
            <a:r>
              <a:rPr lang="ko-KR" altLang="en-US" smtClean="0"/>
              <a:t>또한 군집별로 투자하는 사회적 가치 분야에 차이가 있음을 발견했습니다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군별로 투자하는 분야를 참고하여 투자자가 선호하는 사회적 가치를 창출하는 군집에 투자할 것을 고려해 볼 수 있을 것입니다</a:t>
            </a:r>
            <a:r>
              <a:rPr lang="en-US" altLang="ko-KR" smtClean="0"/>
              <a:t>.</a:t>
            </a:r>
          </a:p>
          <a:p>
            <a:endParaRPr lang="en-US" altLang="ko-KR" smtClean="0"/>
          </a:p>
          <a:p>
            <a:r>
              <a:rPr lang="en-US" altLang="ko-KR" smtClean="0"/>
              <a:t>(</a:t>
            </a:r>
            <a:r>
              <a:rPr lang="ko-KR" altLang="en-US" smtClean="0"/>
              <a:t>매출대비로 본 이유는 매출 규모별로 사회적 가치에 투자할 수 있는 금액이 달라질것이라고 생각했기 때문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6268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마지막으로 군집별 평균 지원금을 시각화한 결과</a:t>
            </a:r>
            <a:r>
              <a:rPr lang="en-US" altLang="ko-KR" smtClean="0"/>
              <a:t>, 3</a:t>
            </a:r>
            <a:r>
              <a:rPr lang="ko-KR" altLang="en-US" smtClean="0"/>
              <a:t>번 군집의 지원금이 타 군집에 비해 높음을 확인할 수 있었습니다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이에 기존 지원 금액이 많을수록 안정적인 기업임을 파악할 수 있다는 인사이트를 기반으로 지원 금액을 투자 기업 선택시 참고 지표로 활용할 수 있을 것입니다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를 모델링</a:t>
            </a:r>
            <a:endParaRPr lang="en-US" altLang="ko-KR" smtClean="0"/>
          </a:p>
          <a:p>
            <a:r>
              <a:rPr lang="en-US" altLang="ko-KR" smtClean="0"/>
              <a:t>6. </a:t>
            </a:r>
            <a:r>
              <a:rPr lang="ko-KR" altLang="en-US" smtClean="0"/>
              <a:t>기대효과</a:t>
            </a:r>
            <a:r>
              <a:rPr lang="en-US" altLang="ko-KR" smtClean="0"/>
              <a:t>.</a:t>
            </a:r>
            <a:r>
              <a:rPr lang="ko-KR" altLang="en-US" smtClean="0"/>
              <a:t>결론 합치기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VIF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다중공선성을</a:t>
            </a:r>
            <a:r>
              <a:rPr lang="ko-KR" altLang="en-US" baseline="0" dirty="0"/>
              <a:t> 평가하는 통계적 지표</a:t>
            </a:r>
            <a:endParaRPr lang="en-US" altLang="ko-KR" baseline="0" dirty="0"/>
          </a:p>
          <a:p>
            <a:r>
              <a:rPr lang="en-US" altLang="ko-KR" baseline="0" dirty="0"/>
              <a:t>[VIF </a:t>
            </a:r>
            <a:r>
              <a:rPr lang="ko-KR" altLang="en-US" baseline="0" dirty="0"/>
              <a:t>계산</a:t>
            </a:r>
            <a:r>
              <a:rPr lang="en-US" altLang="ko-KR" baseline="0" dirty="0"/>
              <a:t>]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 독립변수에 대해 다른 모든 독립변수를 이용하여 선형회귀분석을 수행하고 결정계수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(R-squared)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구함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VIF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값은 해당 독립변수의 결정계수를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뺀 값의 역수로 계산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VIF = 1 / (1 - R^2).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VIF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다중공선성을</a:t>
            </a:r>
            <a:r>
              <a:rPr lang="ko-KR" altLang="en-US" baseline="0" dirty="0"/>
              <a:t> 평가하는 통계적 지표</a:t>
            </a:r>
            <a:endParaRPr lang="en-US" altLang="ko-KR" baseline="0" dirty="0"/>
          </a:p>
          <a:p>
            <a:r>
              <a:rPr lang="en-US" altLang="ko-KR" baseline="0" dirty="0"/>
              <a:t>[VIF </a:t>
            </a:r>
            <a:r>
              <a:rPr lang="ko-KR" altLang="en-US" baseline="0" dirty="0"/>
              <a:t>계산</a:t>
            </a:r>
            <a:r>
              <a:rPr lang="en-US" altLang="ko-KR" baseline="0" dirty="0"/>
              <a:t>]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각 독립변수에 대해 다른 모든 독립변수를 이용하여 선형회귀분석을 수행하고 결정계수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(R-squared)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를 구함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VIF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값은 해당 독립변수의 결정계수를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뺀 값의 역수로 계산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VIF = 1 / (1 - R^2).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>
                <a:solidFill>
                  <a:prstClr val="black"/>
                </a:solidFill>
              </a:rPr>
              <a:pPr/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이사회</a:t>
            </a: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연간개최회수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/>
              <a:t>근로자처우개선</a:t>
            </a:r>
            <a:r>
              <a:rPr lang="en-US" altLang="ko-KR"/>
              <a:t>_</a:t>
            </a:r>
            <a:r>
              <a:rPr lang="ko-KR" altLang="en-US"/>
              <a:t>수혜자수</a:t>
            </a:r>
            <a:br>
              <a:rPr lang="ko-KR" altLang="en-US"/>
            </a:br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취약계층평균근로시간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비취약계층평균임금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비취약계층평균근로시간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왜 이 모델들을 선택했는지</a:t>
            </a:r>
            <a:r>
              <a:rPr lang="en-US" altLang="ko-KR" sz="1200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?</a:t>
            </a:r>
          </a:p>
          <a:p>
            <a:r>
              <a:rPr lang="ko-KR" altLang="en-US" sz="1200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데이터에 어떠한 특징이 있어 이 모델을 선택했는지</a:t>
            </a:r>
            <a:r>
              <a:rPr lang="en-US" altLang="ko-KR" sz="1200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?</a:t>
            </a:r>
          </a:p>
          <a:p>
            <a:r>
              <a:rPr lang="ko-KR" altLang="en-US" sz="1200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추가 기입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이사회</a:t>
            </a:r>
            <a:r>
              <a:rPr lang="en-US" altLang="ko-KR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</a:t>
            </a:r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연간개최회수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/>
              <a:t>근로자처우개선</a:t>
            </a:r>
            <a:r>
              <a:rPr lang="en-US" altLang="ko-KR"/>
              <a:t>_</a:t>
            </a:r>
            <a:r>
              <a:rPr lang="ko-KR" altLang="en-US"/>
              <a:t>수혜자수</a:t>
            </a:r>
            <a:br>
              <a:rPr lang="ko-KR" altLang="en-US"/>
            </a:br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취약계층평균근로시간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비취약계층평균임금</a:t>
            </a:r>
            <a:endParaRPr lang="en-US" altLang="ko-KR" sz="1200" b="1" i="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비취약계층평균근로시간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를 모델링</a:t>
            </a:r>
            <a:endParaRPr lang="en-US" altLang="ko-KR" smtClean="0"/>
          </a:p>
          <a:p>
            <a:r>
              <a:rPr lang="en-US" altLang="ko-KR" smtClean="0"/>
              <a:t>6. </a:t>
            </a:r>
            <a:r>
              <a:rPr lang="ko-KR" altLang="en-US" smtClean="0"/>
              <a:t>기대효과</a:t>
            </a:r>
            <a:r>
              <a:rPr lang="en-US" altLang="ko-KR" smtClean="0"/>
              <a:t>.</a:t>
            </a:r>
            <a:r>
              <a:rPr lang="ko-KR" altLang="en-US" smtClean="0"/>
              <a:t>결론 합치기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유형별 등급분포 시각화 후 등급에 따라 사회적 성과와 경제적 성과를 분석함</a:t>
            </a: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endParaRPr lang="en-US" altLang="ko-KR" sz="1600" b="1" spc="-5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1. 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성과</a:t>
            </a: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:</a:t>
            </a: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1)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등급이 높아질수록 평균임금이 상승</a:t>
            </a: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</a:t>
            </a: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2)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평균근로시간 추이에 따르면</a:t>
            </a: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등급이 높을 수록 취약계층에게 더 많은 근로의 기회가 주어짐</a:t>
            </a: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endParaRPr lang="ko-KR" altLang="en-US" sz="1600" b="1" spc="-5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2. 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경제적성과</a:t>
            </a: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: </a:t>
            </a: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1)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등급이 높아질수록 근로자 처우개선금액과 일자리창출금액이 정비례</a:t>
            </a: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</a:t>
            </a: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2)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지역사회재투자금액은 보통등급이상에서 수준을 유지함</a:t>
            </a: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 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매우 미흡의 등급은 ‘해당없음’을 확인</a:t>
            </a: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3)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영업이익금의 경우</a:t>
            </a:r>
            <a:r>
              <a:rPr lang="en-US" altLang="ko-KR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추가적 분석이 요구</a:t>
            </a:r>
            <a:endParaRPr lang="en-US" altLang="ko-KR" sz="1600" b="1" spc="-5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endParaRPr lang="en-US" altLang="ko-KR" sz="1600" b="1" spc="-5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6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회사별로</a:t>
            </a:r>
            <a:endParaRPr lang="en-US" altLang="ko-KR" sz="16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를 모델링</a:t>
            </a:r>
            <a:endParaRPr lang="en-US" altLang="ko-KR" smtClean="0"/>
          </a:p>
          <a:p>
            <a:r>
              <a:rPr lang="en-US" altLang="ko-KR" smtClean="0"/>
              <a:t>6. </a:t>
            </a:r>
            <a:r>
              <a:rPr lang="ko-KR" altLang="en-US" smtClean="0"/>
              <a:t>기대효과</a:t>
            </a:r>
            <a:r>
              <a:rPr lang="en-US" altLang="ko-KR" smtClean="0"/>
              <a:t>.</a:t>
            </a:r>
            <a:r>
              <a:rPr lang="ko-KR" altLang="en-US" smtClean="0"/>
              <a:t>결론 합치기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</a:t>
            </a:r>
            <a:r>
              <a:rPr lang="ko-KR" altLang="en-US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가치 측정을 위한 사회적가치지표</a:t>
            </a:r>
            <a:r>
              <a:rPr lang="en-US" altLang="ko-KR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(SVI)</a:t>
            </a:r>
            <a:r>
              <a:rPr lang="ko-KR" altLang="en-US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가 존재하나 정성적 요소로 평가하는 부분이 다수이며</a:t>
            </a:r>
            <a:r>
              <a:rPr lang="en-US" altLang="ko-KR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통일되거나 일반적인 방법은 아직 존재하지 않음</a:t>
            </a:r>
            <a:r>
              <a:rPr lang="en-US" altLang="ko-KR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endParaRPr lang="en-US" altLang="ko-KR" sz="12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ko-KR" altLang="en-US" dirty="0"/>
              <a:t>제안하는 흐름</a:t>
            </a:r>
            <a:endParaRPr lang="en-US" altLang="ko-KR" dirty="0"/>
          </a:p>
          <a:p>
            <a:r>
              <a:rPr lang="ko-KR" altLang="en-US" dirty="0" err="1"/>
              <a:t>사회적기업이란</a:t>
            </a:r>
            <a:r>
              <a:rPr lang="en-US" altLang="ko-KR" dirty="0"/>
              <a:t> </a:t>
            </a:r>
            <a:r>
              <a:rPr lang="ko-KR" altLang="en-US" dirty="0"/>
              <a:t>사회적 목적을 우선적으로 추구하면서 재화</a:t>
            </a:r>
            <a:r>
              <a:rPr lang="en-US" altLang="ko-KR" dirty="0"/>
              <a:t>·</a:t>
            </a:r>
            <a:r>
              <a:rPr lang="ko-KR" altLang="en-US" dirty="0"/>
              <a:t>서비스의 생산</a:t>
            </a:r>
            <a:r>
              <a:rPr lang="en-US" altLang="ko-KR" dirty="0"/>
              <a:t>·</a:t>
            </a:r>
            <a:r>
              <a:rPr lang="ko-KR" altLang="en-US" dirty="0"/>
              <a:t>판매 등 영업활동을 수행하는 기업</a:t>
            </a:r>
          </a:p>
          <a:p>
            <a:r>
              <a:rPr lang="ko-KR" altLang="en-US" dirty="0"/>
              <a:t>사회적 기업을 통해 노인 일자리 창출</a:t>
            </a:r>
            <a:r>
              <a:rPr lang="en-US" altLang="ko-KR" dirty="0"/>
              <a:t>, </a:t>
            </a:r>
            <a:r>
              <a:rPr lang="ko-KR" altLang="en-US" dirty="0"/>
              <a:t>지역 활성화 등  </a:t>
            </a:r>
            <a:r>
              <a:rPr lang="ko-KR" altLang="en-US" dirty="0" err="1"/>
              <a:t>갸능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지자체에서 사회적 기업과의 협업을 활발히 </a:t>
            </a:r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기사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협업 및 투자를 위해서는 사회적기업의 성과에 대한 평가가 필요 </a:t>
            </a:r>
          </a:p>
          <a:p>
            <a:r>
              <a:rPr lang="ko-KR" altLang="en-US" dirty="0"/>
              <a:t>하지만 현재 사회적기업의 성과를 측정하는 지표 </a:t>
            </a:r>
            <a:r>
              <a:rPr lang="en-US" altLang="ko-KR" dirty="0"/>
              <a:t>(SVI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에는 비계량지표가 다수 포함</a:t>
            </a:r>
          </a:p>
          <a:p>
            <a:r>
              <a:rPr lang="ko-KR" altLang="en-US" dirty="0"/>
              <a:t>현장 조사자와 평가 위원의 역량 및 관점에 따라 측정 결과가 </a:t>
            </a:r>
            <a:r>
              <a:rPr lang="ko-KR" altLang="en-US" dirty="0" err="1"/>
              <a:t>차이날</a:t>
            </a:r>
            <a:r>
              <a:rPr lang="ko-KR" altLang="en-US" dirty="0"/>
              <a:t> 수 있다는 문제점 존재 </a:t>
            </a:r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기사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기업과 사회적기업의 협업사례 레퍼런스가 있다면 지금 방향도 좋음 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+ 3</a:t>
            </a:r>
            <a:r>
              <a:rPr lang="ko-KR" altLang="en-US" dirty="0"/>
              <a:t>번째 문장은 바꿨으면 좋겠음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5</a:t>
            </a:r>
            <a:r>
              <a:rPr lang="ko-KR" altLang="en-US" smtClean="0"/>
              <a:t>를 모델링</a:t>
            </a:r>
            <a:endParaRPr lang="en-US" altLang="ko-KR" smtClean="0"/>
          </a:p>
          <a:p>
            <a:r>
              <a:rPr lang="en-US" altLang="ko-KR" smtClean="0"/>
              <a:t>6. </a:t>
            </a:r>
            <a:r>
              <a:rPr lang="ko-KR" altLang="en-US" smtClean="0"/>
              <a:t>기대효과</a:t>
            </a:r>
            <a:r>
              <a:rPr lang="en-US" altLang="ko-KR" smtClean="0"/>
              <a:t>.</a:t>
            </a:r>
            <a:r>
              <a:rPr lang="ko-KR" altLang="en-US" smtClean="0"/>
              <a:t>결론 합치기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가치 측정을 위한 사회적가치지표</a:t>
            </a:r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(SVI)</a:t>
            </a:r>
            <a:r>
              <a:rPr lang="ko-KR" altLang="en-US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가 존재하나 정성적 요소로 평가하는 부분이 다수이며</a:t>
            </a:r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통일되거나 일반적인 방법은 아직 존재하지 않음</a:t>
            </a:r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가치 측정을 위한 사회적가치지표</a:t>
            </a:r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(SVI)</a:t>
            </a:r>
            <a:r>
              <a:rPr lang="ko-KR" altLang="en-US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가 존재하나 정성적 요소로 평가하는 부분이 다수이며</a:t>
            </a:r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통일되거나 일반적인 방법은 아직 존재하지 않음</a:t>
            </a:r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6579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가치 측정을 위한 사회적가치지표</a:t>
            </a:r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(SVI)</a:t>
            </a:r>
            <a:r>
              <a:rPr lang="ko-KR" altLang="en-US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가 존재하나 정성적 요소로 평가하는 부분이 다수이며</a:t>
            </a:r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통일되거나 일반적인 방법은 아직 존재하지 않음</a:t>
            </a:r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F61D2-C6F7-4A52-9BBE-0395D7E969D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84225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0180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4" y="365125"/>
            <a:ext cx="262855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1" y="365125"/>
            <a:ext cx="7733293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8708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4225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3784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5" y="1709738"/>
            <a:ext cx="1051423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5" y="4589470"/>
            <a:ext cx="1051423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4378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5625"/>
            <a:ext cx="518092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5625"/>
            <a:ext cx="518092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9524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82" y="365126"/>
            <a:ext cx="1051423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82" y="1681163"/>
            <a:ext cx="51571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82" y="2505075"/>
            <a:ext cx="51571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400" y="1681163"/>
            <a:ext cx="51825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400" y="2505075"/>
            <a:ext cx="518251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9627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6232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253774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59" userDrawn="1">
          <p15:clr>
            <a:srgbClr val="FBAE40"/>
          </p15:clr>
        </p15:guide>
        <p15:guide id="2" pos="710" userDrawn="1">
          <p15:clr>
            <a:srgbClr val="FBAE40"/>
          </p15:clr>
        </p15:guide>
        <p15:guide id="3" orient="horz" pos="3861" userDrawn="1">
          <p15:clr>
            <a:srgbClr val="FBAE40"/>
          </p15:clr>
        </p15:guide>
        <p15:guide id="4" pos="697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82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426"/>
            <a:ext cx="617139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82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9683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73784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82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426"/>
            <a:ext cx="617139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82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5889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1800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4" y="365125"/>
            <a:ext cx="262855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1" y="365125"/>
            <a:ext cx="7733293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8708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5C5240-6E5F-4B31-A872-6B1D8817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5B3524B-0294-4F15-A014-31078A5CE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FA23BFD-B6DA-40E5-85F5-96858C29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A7327F3-38A8-47CD-ADF5-70B7BEF13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7E68892-173F-49C2-B01B-057F6FF0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84225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238C5C-E1D4-4FD4-94E2-2C9367C3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446C627-F473-457A-9988-D2518BDD7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B127FAB-7C0D-4D39-9FDB-9156C1E2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1A1BE85-1D52-4222-8F0B-4A1425F1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AA6672B-DE71-4047-B18E-C4C65671D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3784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5" y="1709738"/>
            <a:ext cx="1051423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5" y="4589470"/>
            <a:ext cx="1051423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4378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5625"/>
            <a:ext cx="518092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5625"/>
            <a:ext cx="518092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95247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82" y="365126"/>
            <a:ext cx="1051423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82" y="1681163"/>
            <a:ext cx="51571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82" y="2505075"/>
            <a:ext cx="51571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400" y="1681163"/>
            <a:ext cx="51825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400" y="2505075"/>
            <a:ext cx="518251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9627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862327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7253774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59" userDrawn="1">
          <p15:clr>
            <a:srgbClr val="FBAE40"/>
          </p15:clr>
        </p15:guide>
        <p15:guide id="2" pos="710" userDrawn="1">
          <p15:clr>
            <a:srgbClr val="FBAE40"/>
          </p15:clr>
        </p15:guide>
        <p15:guide id="3" orient="horz" pos="3861" userDrawn="1">
          <p15:clr>
            <a:srgbClr val="FBAE40"/>
          </p15:clr>
        </p15:guide>
        <p15:guide id="4" pos="697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2D60C4-582A-4CF1-A15C-FCF832E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45" y="1709738"/>
            <a:ext cx="1051423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E582967-D20C-440E-8126-8F5DD4C4C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745" y="4589470"/>
            <a:ext cx="1051423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198925E-A4C3-40BA-9A75-B193A27F2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657A671-02F1-40CD-B237-585556E0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C88B085-B420-487E-9936-803F2298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543787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82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426"/>
            <a:ext cx="617139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82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96830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82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426"/>
            <a:ext cx="617139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82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75889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012F-0176-4E9E-8700-0A0661D1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5644D9DD-C0EB-44F5-B29E-F1D91F062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655FA84-58BD-405C-A3D0-2D1C801FE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19AD9DF-4C08-4AB6-85B1-811532DC1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DE41720-229A-42D9-92F1-4F412641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18003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83358877-40B7-4CD8-BD21-C64282B49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3764" y="365125"/>
            <a:ext cx="2628558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F464B73-2104-487F-AB09-8F0C304FA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091" y="365125"/>
            <a:ext cx="7733293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54C7A8D-D54D-46D6-940A-CCED9005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112525-0282-48F3-B811-88DF975C4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57758BC-D937-4CBB-AAF4-8C889F7E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870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37103FA-8EEF-4F05-B413-65FDB4E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8662A8C-BEB1-49C5-825E-C0AB99C34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91" y="1825625"/>
            <a:ext cx="518092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9722A3A-B392-46CB-A8F8-7ACC2675F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1396" y="1825625"/>
            <a:ext cx="5180926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9E26B4D-9BD0-4CE0-884C-85B277871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C3ACB10-C8DA-4824-9258-EC01B11E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64BF8EF-E3F1-4E89-9B15-C65EB8544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59524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C333EB-8D51-48C7-9283-B91E716A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82" y="365126"/>
            <a:ext cx="1051423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85FAA0A-7372-4878-930C-AA5DB59B9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682" y="1681163"/>
            <a:ext cx="51571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89567D0-0E36-4333-8755-6763A6B5C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682" y="2505075"/>
            <a:ext cx="5157116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712B81F-3A8F-4FA9-A349-BC760E099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1400" y="1681163"/>
            <a:ext cx="51825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8BA737BE-04FE-41AD-8853-5E082D077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1400" y="2505075"/>
            <a:ext cx="5182513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92D02A6-1F38-4348-BCA9-243102CE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1C7BA1F-07EB-4F98-88C2-DF17E52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5037B95F-E6BF-4C68-9914-C6EB433B1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8962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859459-2BD6-4CA1-A326-D1941AA9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51E9E54-E330-4369-B561-5CB7820C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6D9DFCA-C33C-4112-8560-3D9E80047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8D44E907-6E16-42E6-9B51-B97F5EC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8623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D89293E6-A76A-4C10-919A-8EBBB259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18C94CC-6044-47D7-9BE2-FCE54A2C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06CB197-A78B-48EB-AB8B-361109FE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7253774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59" userDrawn="1">
          <p15:clr>
            <a:srgbClr val="FBAE40"/>
          </p15:clr>
        </p15:guide>
        <p15:guide id="2" pos="710" userDrawn="1">
          <p15:clr>
            <a:srgbClr val="FBAE40"/>
          </p15:clr>
        </p15:guide>
        <p15:guide id="3" orient="horz" pos="3861" userDrawn="1">
          <p15:clr>
            <a:srgbClr val="FBAE40"/>
          </p15:clr>
        </p15:guide>
        <p15:guide id="4" pos="697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5791618-825B-4DD2-B25C-CDF6380B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82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6DA5AAB-9976-4EFF-B30E-317533B84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2513" y="987426"/>
            <a:ext cx="617139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42D278B-2CB5-4A7A-8C3F-ECBF42D40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82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8B4FC51-4A28-4B0B-8034-8AC5D89E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8F36C31-31E3-4916-8883-120ABA173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A08448D-052E-4F7D-8ABB-379FA2B8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6968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82730BE-A2C3-4403-AD32-EE0574EDD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82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30AFB0B-E563-44AB-884E-F93C2C328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2513" y="987426"/>
            <a:ext cx="617139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8063B5A-592D-42A6-80FE-56278D966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682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6F7A140-2103-492C-A9E6-6E4B4C293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6D789ED-38DF-4025-80BE-1EB38C3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89687CD-6E39-4BEE-AC80-5FE005DE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588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4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4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4" y="6356357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AFCD-FAAF-4E36-AC9C-2E78EABD98E4}" type="datetimeFigureOut">
              <a:rPr lang="ko-KR" altLang="en-US" smtClean="0"/>
              <a:pPr/>
              <a:t>2023-08-10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6357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6357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2507-0B05-4C70-84B2-5596049F095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9802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4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4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4" y="6356357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6357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6357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802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7FC97E8-EE6B-4430-BA61-A881F32DB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94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9268BD-794A-44AD-B17F-0CCCF4ED6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94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FF4BA6B-5D02-4CA1-8E4B-F87C8CC49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94" y="6356357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FAFCD-FAAF-4E36-AC9C-2E78EABD98E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2023-08-10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7ACB934-C17E-4823-AAF4-A7E279FAE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75" y="6356357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2321BA0-C6B4-456E-AD7C-D64840BE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479" y="6356357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62507-0B05-4C70-84B2-5596049F09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802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3F1E1F-1B86-4FCE-9F64-62EBCAE5936D}"/>
              </a:ext>
            </a:extLst>
          </p:cNvPr>
          <p:cNvSpPr txBox="1"/>
          <p:nvPr/>
        </p:nvSpPr>
        <p:spPr>
          <a:xfrm>
            <a:off x="3609938" y="2204864"/>
            <a:ext cx="4908395" cy="11993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3600" spc="-1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CJ ONLYONE Bold" pitchFamily="18" charset="-127"/>
                <a:ea typeface="CJ ONLYONE Bold" pitchFamily="18" charset="-127"/>
              </a:rPr>
              <a:t>사회적 기업 투자를 위한 </a:t>
            </a:r>
            <a:endParaRPr lang="en-US" altLang="ko-KR" sz="3600" spc="-15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CJ ONLYONE Bold" pitchFamily="18" charset="-127"/>
              <a:ea typeface="CJ ONLYONE Bold" pitchFamily="18" charset="-127"/>
            </a:endParaRPr>
          </a:p>
          <a:p>
            <a:pPr algn="ctr"/>
            <a:r>
              <a:rPr lang="ko-KR" altLang="en-US" sz="3600" spc="-15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CJ ONLYONE Bold" pitchFamily="18" charset="-127"/>
                <a:ea typeface="CJ ONLYONE Bold" pitchFamily="18" charset="-127"/>
              </a:rPr>
              <a:t>의사결정 지원 모델</a:t>
            </a:r>
            <a:endParaRPr lang="en-US" altLang="ko-KR" sz="3600" spc="-15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3954629" y="3573016"/>
            <a:ext cx="4143404" cy="158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3954629" y="4232200"/>
            <a:ext cx="4143404" cy="1588"/>
          </a:xfrm>
          <a:prstGeom prst="lin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1310289-6F2E-4A44-8E46-08328FE8365A}"/>
              </a:ext>
            </a:extLst>
          </p:cNvPr>
          <p:cNvSpPr txBox="1"/>
          <p:nvPr/>
        </p:nvSpPr>
        <p:spPr>
          <a:xfrm>
            <a:off x="4153641" y="3656637"/>
            <a:ext cx="3755835" cy="5232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b="1" spc="-50" smtClean="0">
                <a:ln>
                  <a:solidFill>
                    <a:srgbClr val="7FD13B">
                      <a:alpha val="0"/>
                    </a:srgbClr>
                  </a:solidFill>
                </a:ln>
                <a:solidFill>
                  <a:prstClr val="white"/>
                </a:solidFill>
                <a:latin typeface="CJ ONLYONE Medium" pitchFamily="18" charset="-127"/>
                <a:ea typeface="CJ ONLYONE Medium" pitchFamily="18" charset="-127"/>
              </a:rPr>
              <a:t>사기충전</a:t>
            </a:r>
            <a:endParaRPr lang="en-US" altLang="ko-KR" b="1" spc="-50" smtClean="0">
              <a:ln>
                <a:solidFill>
                  <a:srgbClr val="7FD13B">
                    <a:alpha val="0"/>
                  </a:srgbClr>
                </a:solidFill>
              </a:ln>
              <a:solidFill>
                <a:prstClr val="white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algn="ctr"/>
            <a:r>
              <a:rPr lang="ko-KR" altLang="en-US" sz="1600" spc="-50" smtClean="0">
                <a:ln>
                  <a:solidFill>
                    <a:srgbClr val="7FD13B">
                      <a:alpha val="0"/>
                    </a:srgbClr>
                  </a:solidFill>
                </a:ln>
                <a:solidFill>
                  <a:prstClr val="white"/>
                </a:solidFill>
                <a:latin typeface="CJ ONLYONE Medium" pitchFamily="18" charset="-127"/>
                <a:ea typeface="CJ ONLYONE Medium" pitchFamily="18" charset="-127"/>
              </a:rPr>
              <a:t>박지훈 </a:t>
            </a:r>
            <a:r>
              <a:rPr lang="ko-KR" altLang="en-US" sz="1600" spc="-50" dirty="0">
                <a:ln>
                  <a:solidFill>
                    <a:srgbClr val="7FD13B">
                      <a:alpha val="0"/>
                    </a:srgbClr>
                  </a:solidFill>
                </a:ln>
                <a:solidFill>
                  <a:prstClr val="white"/>
                </a:solidFill>
                <a:latin typeface="CJ ONLYONE Medium" pitchFamily="18" charset="-127"/>
                <a:ea typeface="CJ ONLYONE Medium" pitchFamily="18" charset="-127"/>
              </a:rPr>
              <a:t>고유진 </a:t>
            </a:r>
            <a:r>
              <a:rPr lang="ko-KR" altLang="en-US" sz="1600" spc="-50" dirty="0" err="1">
                <a:ln>
                  <a:solidFill>
                    <a:srgbClr val="7FD13B">
                      <a:alpha val="0"/>
                    </a:srgbClr>
                  </a:solidFill>
                </a:ln>
                <a:solidFill>
                  <a:prstClr val="white"/>
                </a:solidFill>
                <a:latin typeface="CJ ONLYONE Medium" pitchFamily="18" charset="-127"/>
                <a:ea typeface="CJ ONLYONE Medium" pitchFamily="18" charset="-127"/>
              </a:rPr>
              <a:t>오채린</a:t>
            </a:r>
            <a:r>
              <a:rPr lang="ko-KR" altLang="en-US" sz="1600" spc="-50" dirty="0">
                <a:ln>
                  <a:solidFill>
                    <a:srgbClr val="7FD13B">
                      <a:alpha val="0"/>
                    </a:srgbClr>
                  </a:solidFill>
                </a:ln>
                <a:solidFill>
                  <a:prstClr val="white"/>
                </a:solidFill>
                <a:latin typeface="CJ ONLYONE Medium" pitchFamily="18" charset="-127"/>
                <a:ea typeface="CJ ONLYONE Medium" pitchFamily="18" charset="-127"/>
              </a:rPr>
              <a:t> 조현규 정은정 </a:t>
            </a:r>
            <a:r>
              <a:rPr lang="ko-KR" altLang="en-US" sz="1600" spc="-50" dirty="0" err="1">
                <a:ln>
                  <a:solidFill>
                    <a:srgbClr val="7FD13B">
                      <a:alpha val="0"/>
                    </a:srgbClr>
                  </a:solidFill>
                </a:ln>
                <a:solidFill>
                  <a:prstClr val="white"/>
                </a:solidFill>
                <a:latin typeface="CJ ONLYONE Medium" pitchFamily="18" charset="-127"/>
                <a:ea typeface="CJ ONLYONE Medium" pitchFamily="18" charset="-127"/>
              </a:rPr>
              <a:t>현수지</a:t>
            </a:r>
            <a:endParaRPr lang="ko-KR" altLang="en-US" sz="1600" spc="-50" dirty="0">
              <a:ln>
                <a:solidFill>
                  <a:srgbClr val="7FD13B">
                    <a:alpha val="0"/>
                  </a:srgbClr>
                </a:solidFill>
              </a:ln>
              <a:solidFill>
                <a:prstClr val="white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7" name="눈물 방울 6"/>
          <p:cNvSpPr/>
          <p:nvPr/>
        </p:nvSpPr>
        <p:spPr>
          <a:xfrm>
            <a:off x="-1537642" y="-14990"/>
            <a:ext cx="3600400" cy="3645024"/>
          </a:xfrm>
          <a:prstGeom prst="teardrop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눈물 방울 7"/>
          <p:cNvSpPr/>
          <p:nvPr/>
        </p:nvSpPr>
        <p:spPr>
          <a:xfrm>
            <a:off x="8590013" y="5035488"/>
            <a:ext cx="3600400" cy="3645024"/>
          </a:xfrm>
          <a:prstGeom prst="teardrop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564257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1572546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설명</a:t>
            </a:r>
            <a:endParaRPr lang="en-US" altLang="ko-KR" sz="2400" dirty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1644" y="1023700"/>
            <a:ext cx="10447638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사회적기업 유형별 그룹화 분석 결과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취약계층 근로 비율과 이해관계자의 이사회 참여 비율의 경우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사회서비스유형이 가장 높음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 </a:t>
            </a:r>
          </a:p>
          <a:p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반면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평균임금의 경우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평균 근로시간에 비례하여 나타났으며 유형별 큰 차이는 나타나지 않음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710830" y="620688"/>
            <a:ext cx="1075615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탐색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(1)</a:t>
            </a:r>
            <a:endParaRPr lang="ko-KR" altLang="en-US" sz="14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2745366" y="1916832"/>
            <a:ext cx="1481175" cy="2229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dirty="0">
                <a:solidFill>
                  <a:srgbClr val="0070C0"/>
                </a:solidFill>
                <a:latin typeface="Abadi" panose="020B0604020104020204" pitchFamily="34" charset="0"/>
                <a:ea typeface="CJ ONLYONE Bold" pitchFamily="18" charset="-127"/>
              </a:rPr>
              <a:t>취약계층 근로 비율</a:t>
            </a:r>
            <a:endParaRPr lang="en-US" altLang="ko-KR" sz="1400" dirty="0">
              <a:solidFill>
                <a:srgbClr val="0070C0"/>
              </a:solidFill>
              <a:latin typeface="Abadi" panose="020B0604020104020204" pitchFamily="34" charset="0"/>
              <a:ea typeface="CJ ONLYONE Bold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7545630" y="1916832"/>
            <a:ext cx="2789225" cy="2229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dirty="0">
                <a:solidFill>
                  <a:srgbClr val="0070C0"/>
                </a:solidFill>
                <a:latin typeface="Abadi" panose="020B0604020104020204" pitchFamily="34" charset="0"/>
                <a:ea typeface="CJ ONLYONE Bold" pitchFamily="18" charset="-127"/>
              </a:rPr>
              <a:t>취약계층 평균 임금과 평균 근로시간</a:t>
            </a:r>
            <a:endParaRPr lang="en-US" altLang="ko-KR" sz="1400" dirty="0">
              <a:solidFill>
                <a:srgbClr val="0070C0"/>
              </a:solidFill>
              <a:latin typeface="Abadi" panose="020B0604020104020204" pitchFamily="34" charset="0"/>
              <a:ea typeface="CJ ONLYONE Bold" pitchFamily="18" charset="-127"/>
            </a:endParaRPr>
          </a:p>
        </p:txBody>
      </p:sp>
      <p:grpSp>
        <p:nvGrpSpPr>
          <p:cNvPr id="96" name="object 23">
            <a:extLst>
              <a:ext uri="{FF2B5EF4-FFF2-40B4-BE49-F238E27FC236}">
                <a16:creationId xmlns:a16="http://schemas.microsoft.com/office/drawing/2014/main" xmlns="" id="{EB881174-962A-87E9-DAF8-9C1758CAF715}"/>
              </a:ext>
            </a:extLst>
          </p:cNvPr>
          <p:cNvGrpSpPr/>
          <p:nvPr/>
        </p:nvGrpSpPr>
        <p:grpSpPr>
          <a:xfrm>
            <a:off x="2046792" y="2349486"/>
            <a:ext cx="2952328" cy="1368152"/>
            <a:chOff x="2375132" y="1866269"/>
            <a:chExt cx="2707006" cy="1709237"/>
          </a:xfrm>
        </p:grpSpPr>
        <p:sp>
          <p:nvSpPr>
            <p:cNvPr id="97" name="object 24">
              <a:extLst>
                <a:ext uri="{FF2B5EF4-FFF2-40B4-BE49-F238E27FC236}">
                  <a16:creationId xmlns:a16="http://schemas.microsoft.com/office/drawing/2014/main" xmlns="" id="{0F11DA66-6F01-358A-6679-4858FA0B2FE3}"/>
                </a:ext>
              </a:extLst>
            </p:cNvPr>
            <p:cNvSpPr/>
            <p:nvPr/>
          </p:nvSpPr>
          <p:spPr>
            <a:xfrm>
              <a:off x="2375133" y="1866269"/>
              <a:ext cx="2707005" cy="271145"/>
            </a:xfrm>
            <a:custGeom>
              <a:avLst/>
              <a:gdLst/>
              <a:ahLst/>
              <a:cxnLst/>
              <a:rect l="l" t="t" r="r" b="b"/>
              <a:pathLst>
                <a:path w="2707004" h="271144">
                  <a:moveTo>
                    <a:pt x="2571547" y="270688"/>
                  </a:moveTo>
                  <a:lnTo>
                    <a:pt x="135342" y="270688"/>
                  </a:lnTo>
                  <a:lnTo>
                    <a:pt x="92564" y="263789"/>
                  </a:lnTo>
                  <a:lnTo>
                    <a:pt x="55411" y="244575"/>
                  </a:lnTo>
                  <a:lnTo>
                    <a:pt x="26113" y="215277"/>
                  </a:lnTo>
                  <a:lnTo>
                    <a:pt x="6899" y="178123"/>
                  </a:lnTo>
                  <a:lnTo>
                    <a:pt x="0" y="135342"/>
                  </a:lnTo>
                  <a:lnTo>
                    <a:pt x="6899" y="92565"/>
                  </a:lnTo>
                  <a:lnTo>
                    <a:pt x="26113" y="55411"/>
                  </a:lnTo>
                  <a:lnTo>
                    <a:pt x="55411" y="26113"/>
                  </a:lnTo>
                  <a:lnTo>
                    <a:pt x="92564" y="6899"/>
                  </a:lnTo>
                  <a:lnTo>
                    <a:pt x="135344" y="0"/>
                  </a:lnTo>
                  <a:lnTo>
                    <a:pt x="2571545" y="0"/>
                  </a:lnTo>
                  <a:lnTo>
                    <a:pt x="2614325" y="6899"/>
                  </a:lnTo>
                  <a:lnTo>
                    <a:pt x="2651478" y="26113"/>
                  </a:lnTo>
                  <a:lnTo>
                    <a:pt x="2680777" y="55411"/>
                  </a:lnTo>
                  <a:lnTo>
                    <a:pt x="2699990" y="92565"/>
                  </a:lnTo>
                  <a:lnTo>
                    <a:pt x="2706890" y="135344"/>
                  </a:lnTo>
                  <a:lnTo>
                    <a:pt x="2699990" y="178123"/>
                  </a:lnTo>
                  <a:lnTo>
                    <a:pt x="2680777" y="215277"/>
                  </a:lnTo>
                  <a:lnTo>
                    <a:pt x="2651478" y="244575"/>
                  </a:lnTo>
                  <a:lnTo>
                    <a:pt x="2614325" y="263789"/>
                  </a:lnTo>
                  <a:lnTo>
                    <a:pt x="2571547" y="270688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25">
              <a:extLst>
                <a:ext uri="{FF2B5EF4-FFF2-40B4-BE49-F238E27FC236}">
                  <a16:creationId xmlns:a16="http://schemas.microsoft.com/office/drawing/2014/main" xmlns="" id="{0BCCA3DB-1BC0-BF9F-28C5-5F17D4999FB7}"/>
                </a:ext>
              </a:extLst>
            </p:cNvPr>
            <p:cNvSpPr/>
            <p:nvPr/>
          </p:nvSpPr>
          <p:spPr>
            <a:xfrm>
              <a:off x="2375132" y="1866269"/>
              <a:ext cx="1591945" cy="271145"/>
            </a:xfrm>
            <a:custGeom>
              <a:avLst/>
              <a:gdLst/>
              <a:ahLst/>
              <a:cxnLst/>
              <a:rect l="l" t="t" r="r" b="b"/>
              <a:pathLst>
                <a:path w="1591945" h="271144">
                  <a:moveTo>
                    <a:pt x="1456308" y="270688"/>
                  </a:moveTo>
                  <a:lnTo>
                    <a:pt x="135343" y="270688"/>
                  </a:lnTo>
                  <a:lnTo>
                    <a:pt x="92565" y="263789"/>
                  </a:lnTo>
                  <a:lnTo>
                    <a:pt x="55411" y="244575"/>
                  </a:lnTo>
                  <a:lnTo>
                    <a:pt x="26113" y="215277"/>
                  </a:lnTo>
                  <a:lnTo>
                    <a:pt x="6899" y="178123"/>
                  </a:lnTo>
                  <a:lnTo>
                    <a:pt x="0" y="135344"/>
                  </a:lnTo>
                  <a:lnTo>
                    <a:pt x="6899" y="92565"/>
                  </a:lnTo>
                  <a:lnTo>
                    <a:pt x="26113" y="55411"/>
                  </a:lnTo>
                  <a:lnTo>
                    <a:pt x="55411" y="26113"/>
                  </a:lnTo>
                  <a:lnTo>
                    <a:pt x="92565" y="6899"/>
                  </a:lnTo>
                  <a:lnTo>
                    <a:pt x="135344" y="0"/>
                  </a:lnTo>
                  <a:lnTo>
                    <a:pt x="1456307" y="0"/>
                  </a:lnTo>
                  <a:lnTo>
                    <a:pt x="1499086" y="6899"/>
                  </a:lnTo>
                  <a:lnTo>
                    <a:pt x="1536240" y="26113"/>
                  </a:lnTo>
                  <a:lnTo>
                    <a:pt x="1565538" y="55411"/>
                  </a:lnTo>
                  <a:lnTo>
                    <a:pt x="1584752" y="92565"/>
                  </a:lnTo>
                  <a:lnTo>
                    <a:pt x="1591652" y="135344"/>
                  </a:lnTo>
                  <a:lnTo>
                    <a:pt x="1584752" y="178123"/>
                  </a:lnTo>
                  <a:lnTo>
                    <a:pt x="1565538" y="215277"/>
                  </a:lnTo>
                  <a:lnTo>
                    <a:pt x="1536240" y="244575"/>
                  </a:lnTo>
                  <a:lnTo>
                    <a:pt x="1499086" y="263789"/>
                  </a:lnTo>
                  <a:lnTo>
                    <a:pt x="1456308" y="270688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26">
              <a:extLst>
                <a:ext uri="{FF2B5EF4-FFF2-40B4-BE49-F238E27FC236}">
                  <a16:creationId xmlns:a16="http://schemas.microsoft.com/office/drawing/2014/main" xmlns="" id="{46B1A9AB-31DB-24A2-C6B6-385FABC6A160}"/>
                </a:ext>
              </a:extLst>
            </p:cNvPr>
            <p:cNvSpPr/>
            <p:nvPr/>
          </p:nvSpPr>
          <p:spPr>
            <a:xfrm>
              <a:off x="2375133" y="2345633"/>
              <a:ext cx="2707005" cy="271145"/>
            </a:xfrm>
            <a:custGeom>
              <a:avLst/>
              <a:gdLst/>
              <a:ahLst/>
              <a:cxnLst/>
              <a:rect l="l" t="t" r="r" b="b"/>
              <a:pathLst>
                <a:path w="2707004" h="271144">
                  <a:moveTo>
                    <a:pt x="2571546" y="270688"/>
                  </a:moveTo>
                  <a:lnTo>
                    <a:pt x="135343" y="270688"/>
                  </a:lnTo>
                  <a:lnTo>
                    <a:pt x="92564" y="263789"/>
                  </a:lnTo>
                  <a:lnTo>
                    <a:pt x="55411" y="244575"/>
                  </a:lnTo>
                  <a:lnTo>
                    <a:pt x="26113" y="215277"/>
                  </a:lnTo>
                  <a:lnTo>
                    <a:pt x="6899" y="178123"/>
                  </a:lnTo>
                  <a:lnTo>
                    <a:pt x="0" y="135342"/>
                  </a:lnTo>
                  <a:lnTo>
                    <a:pt x="6899" y="92565"/>
                  </a:lnTo>
                  <a:lnTo>
                    <a:pt x="26113" y="55411"/>
                  </a:lnTo>
                  <a:lnTo>
                    <a:pt x="55411" y="26113"/>
                  </a:lnTo>
                  <a:lnTo>
                    <a:pt x="92564" y="6899"/>
                  </a:lnTo>
                  <a:lnTo>
                    <a:pt x="135344" y="0"/>
                  </a:lnTo>
                  <a:lnTo>
                    <a:pt x="2571545" y="0"/>
                  </a:lnTo>
                  <a:lnTo>
                    <a:pt x="2614325" y="6899"/>
                  </a:lnTo>
                  <a:lnTo>
                    <a:pt x="2651478" y="26113"/>
                  </a:lnTo>
                  <a:lnTo>
                    <a:pt x="2680777" y="55411"/>
                  </a:lnTo>
                  <a:lnTo>
                    <a:pt x="2699990" y="92565"/>
                  </a:lnTo>
                  <a:lnTo>
                    <a:pt x="2706890" y="135344"/>
                  </a:lnTo>
                  <a:lnTo>
                    <a:pt x="2699990" y="178123"/>
                  </a:lnTo>
                  <a:lnTo>
                    <a:pt x="2680777" y="215277"/>
                  </a:lnTo>
                  <a:lnTo>
                    <a:pt x="2651478" y="244575"/>
                  </a:lnTo>
                  <a:lnTo>
                    <a:pt x="2614325" y="263789"/>
                  </a:lnTo>
                  <a:lnTo>
                    <a:pt x="2571546" y="270688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27">
              <a:extLst>
                <a:ext uri="{FF2B5EF4-FFF2-40B4-BE49-F238E27FC236}">
                  <a16:creationId xmlns:a16="http://schemas.microsoft.com/office/drawing/2014/main" xmlns="" id="{59B5505E-94CE-5CFC-11B4-105359A411D3}"/>
                </a:ext>
              </a:extLst>
            </p:cNvPr>
            <p:cNvSpPr/>
            <p:nvPr/>
          </p:nvSpPr>
          <p:spPr>
            <a:xfrm>
              <a:off x="2375132" y="2345633"/>
              <a:ext cx="1283335" cy="271145"/>
            </a:xfrm>
            <a:custGeom>
              <a:avLst/>
              <a:gdLst/>
              <a:ahLst/>
              <a:cxnLst/>
              <a:rect l="l" t="t" r="r" b="b"/>
              <a:pathLst>
                <a:path w="1283335" h="271144">
                  <a:moveTo>
                    <a:pt x="1147722" y="270688"/>
                  </a:moveTo>
                  <a:lnTo>
                    <a:pt x="135343" y="270688"/>
                  </a:lnTo>
                  <a:lnTo>
                    <a:pt x="92565" y="263789"/>
                  </a:lnTo>
                  <a:lnTo>
                    <a:pt x="55411" y="244575"/>
                  </a:lnTo>
                  <a:lnTo>
                    <a:pt x="26113" y="215277"/>
                  </a:lnTo>
                  <a:lnTo>
                    <a:pt x="6899" y="178123"/>
                  </a:lnTo>
                  <a:lnTo>
                    <a:pt x="0" y="135344"/>
                  </a:lnTo>
                  <a:lnTo>
                    <a:pt x="6899" y="92565"/>
                  </a:lnTo>
                  <a:lnTo>
                    <a:pt x="26113" y="55411"/>
                  </a:lnTo>
                  <a:lnTo>
                    <a:pt x="55411" y="26113"/>
                  </a:lnTo>
                  <a:lnTo>
                    <a:pt x="92565" y="6899"/>
                  </a:lnTo>
                  <a:lnTo>
                    <a:pt x="135344" y="0"/>
                  </a:lnTo>
                  <a:lnTo>
                    <a:pt x="1147721" y="0"/>
                  </a:lnTo>
                  <a:lnTo>
                    <a:pt x="1190501" y="6899"/>
                  </a:lnTo>
                  <a:lnTo>
                    <a:pt x="1227654" y="26113"/>
                  </a:lnTo>
                  <a:lnTo>
                    <a:pt x="1256952" y="55411"/>
                  </a:lnTo>
                  <a:lnTo>
                    <a:pt x="1276166" y="92565"/>
                  </a:lnTo>
                  <a:lnTo>
                    <a:pt x="1283066" y="135344"/>
                  </a:lnTo>
                  <a:lnTo>
                    <a:pt x="1276166" y="178123"/>
                  </a:lnTo>
                  <a:lnTo>
                    <a:pt x="1256952" y="215277"/>
                  </a:lnTo>
                  <a:lnTo>
                    <a:pt x="1227654" y="244575"/>
                  </a:lnTo>
                  <a:lnTo>
                    <a:pt x="1190501" y="263789"/>
                  </a:lnTo>
                  <a:lnTo>
                    <a:pt x="1147722" y="270688"/>
                  </a:lnTo>
                  <a:close/>
                </a:path>
              </a:pathLst>
            </a:custGeom>
            <a:solidFill>
              <a:srgbClr val="EDC6B1"/>
            </a:solidFill>
            <a:ln>
              <a:solidFill>
                <a:srgbClr val="EDC6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28">
              <a:extLst>
                <a:ext uri="{FF2B5EF4-FFF2-40B4-BE49-F238E27FC236}">
                  <a16:creationId xmlns:a16="http://schemas.microsoft.com/office/drawing/2014/main" xmlns="" id="{E5304025-C57A-77A4-7299-5D4006C9A464}"/>
                </a:ext>
              </a:extLst>
            </p:cNvPr>
            <p:cNvSpPr/>
            <p:nvPr/>
          </p:nvSpPr>
          <p:spPr>
            <a:xfrm>
              <a:off x="2375133" y="2824997"/>
              <a:ext cx="2707005" cy="271145"/>
            </a:xfrm>
            <a:custGeom>
              <a:avLst/>
              <a:gdLst/>
              <a:ahLst/>
              <a:cxnLst/>
              <a:rect l="l" t="t" r="r" b="b"/>
              <a:pathLst>
                <a:path w="2707004" h="271144">
                  <a:moveTo>
                    <a:pt x="2571546" y="270689"/>
                  </a:moveTo>
                  <a:lnTo>
                    <a:pt x="135343" y="270689"/>
                  </a:lnTo>
                  <a:lnTo>
                    <a:pt x="92564" y="263789"/>
                  </a:lnTo>
                  <a:lnTo>
                    <a:pt x="55411" y="244575"/>
                  </a:lnTo>
                  <a:lnTo>
                    <a:pt x="26113" y="215277"/>
                  </a:lnTo>
                  <a:lnTo>
                    <a:pt x="6899" y="178123"/>
                  </a:lnTo>
                  <a:lnTo>
                    <a:pt x="0" y="135342"/>
                  </a:lnTo>
                  <a:lnTo>
                    <a:pt x="6899" y="92565"/>
                  </a:lnTo>
                  <a:lnTo>
                    <a:pt x="26113" y="55411"/>
                  </a:lnTo>
                  <a:lnTo>
                    <a:pt x="55411" y="26113"/>
                  </a:lnTo>
                  <a:lnTo>
                    <a:pt x="92564" y="6899"/>
                  </a:lnTo>
                  <a:lnTo>
                    <a:pt x="135344" y="0"/>
                  </a:lnTo>
                  <a:lnTo>
                    <a:pt x="2571545" y="0"/>
                  </a:lnTo>
                  <a:lnTo>
                    <a:pt x="2614325" y="6899"/>
                  </a:lnTo>
                  <a:lnTo>
                    <a:pt x="2651478" y="26113"/>
                  </a:lnTo>
                  <a:lnTo>
                    <a:pt x="2680777" y="55411"/>
                  </a:lnTo>
                  <a:lnTo>
                    <a:pt x="2699990" y="92565"/>
                  </a:lnTo>
                  <a:lnTo>
                    <a:pt x="2706890" y="135344"/>
                  </a:lnTo>
                  <a:lnTo>
                    <a:pt x="2699990" y="178123"/>
                  </a:lnTo>
                  <a:lnTo>
                    <a:pt x="2680777" y="215277"/>
                  </a:lnTo>
                  <a:lnTo>
                    <a:pt x="2651478" y="244575"/>
                  </a:lnTo>
                  <a:lnTo>
                    <a:pt x="2614325" y="263789"/>
                  </a:lnTo>
                  <a:lnTo>
                    <a:pt x="2571546" y="270689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29">
              <a:extLst>
                <a:ext uri="{FF2B5EF4-FFF2-40B4-BE49-F238E27FC236}">
                  <a16:creationId xmlns:a16="http://schemas.microsoft.com/office/drawing/2014/main" xmlns="" id="{96C19613-CC89-1F9B-F0FE-A0A72C8E0D0F}"/>
                </a:ext>
              </a:extLst>
            </p:cNvPr>
            <p:cNvSpPr/>
            <p:nvPr/>
          </p:nvSpPr>
          <p:spPr>
            <a:xfrm>
              <a:off x="2375132" y="2824997"/>
              <a:ext cx="647065" cy="271145"/>
            </a:xfrm>
            <a:custGeom>
              <a:avLst/>
              <a:gdLst/>
              <a:ahLst/>
              <a:cxnLst/>
              <a:rect l="l" t="t" r="r" b="b"/>
              <a:pathLst>
                <a:path w="647064" h="271144">
                  <a:moveTo>
                    <a:pt x="511602" y="270689"/>
                  </a:moveTo>
                  <a:lnTo>
                    <a:pt x="135344" y="270689"/>
                  </a:lnTo>
                  <a:lnTo>
                    <a:pt x="92565" y="263789"/>
                  </a:lnTo>
                  <a:lnTo>
                    <a:pt x="55411" y="244575"/>
                  </a:lnTo>
                  <a:lnTo>
                    <a:pt x="26113" y="215277"/>
                  </a:lnTo>
                  <a:lnTo>
                    <a:pt x="6899" y="178123"/>
                  </a:lnTo>
                  <a:lnTo>
                    <a:pt x="0" y="135344"/>
                  </a:lnTo>
                  <a:lnTo>
                    <a:pt x="6899" y="92565"/>
                  </a:lnTo>
                  <a:lnTo>
                    <a:pt x="26113" y="55411"/>
                  </a:lnTo>
                  <a:lnTo>
                    <a:pt x="55411" y="26113"/>
                  </a:lnTo>
                  <a:lnTo>
                    <a:pt x="92565" y="6899"/>
                  </a:lnTo>
                  <a:lnTo>
                    <a:pt x="135344" y="0"/>
                  </a:lnTo>
                  <a:lnTo>
                    <a:pt x="511602" y="0"/>
                  </a:lnTo>
                  <a:lnTo>
                    <a:pt x="554381" y="6899"/>
                  </a:lnTo>
                  <a:lnTo>
                    <a:pt x="591535" y="26113"/>
                  </a:lnTo>
                  <a:lnTo>
                    <a:pt x="620833" y="55411"/>
                  </a:lnTo>
                  <a:lnTo>
                    <a:pt x="640046" y="92565"/>
                  </a:lnTo>
                  <a:lnTo>
                    <a:pt x="646946" y="135344"/>
                  </a:lnTo>
                  <a:lnTo>
                    <a:pt x="640046" y="178123"/>
                  </a:lnTo>
                  <a:lnTo>
                    <a:pt x="620833" y="215277"/>
                  </a:lnTo>
                  <a:lnTo>
                    <a:pt x="591535" y="244575"/>
                  </a:lnTo>
                  <a:lnTo>
                    <a:pt x="554381" y="263789"/>
                  </a:lnTo>
                  <a:lnTo>
                    <a:pt x="511602" y="270689"/>
                  </a:lnTo>
                  <a:close/>
                </a:path>
              </a:pathLst>
            </a:custGeom>
            <a:solidFill>
              <a:srgbClr val="7C96AB"/>
            </a:solidFill>
            <a:ln>
              <a:solidFill>
                <a:srgbClr val="7C96A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30">
              <a:extLst>
                <a:ext uri="{FF2B5EF4-FFF2-40B4-BE49-F238E27FC236}">
                  <a16:creationId xmlns:a16="http://schemas.microsoft.com/office/drawing/2014/main" xmlns="" id="{AB15E7A0-B633-7073-E7C6-FE9495411488}"/>
                </a:ext>
              </a:extLst>
            </p:cNvPr>
            <p:cNvSpPr/>
            <p:nvPr/>
          </p:nvSpPr>
          <p:spPr>
            <a:xfrm>
              <a:off x="2375133" y="3304361"/>
              <a:ext cx="2707005" cy="271145"/>
            </a:xfrm>
            <a:custGeom>
              <a:avLst/>
              <a:gdLst/>
              <a:ahLst/>
              <a:cxnLst/>
              <a:rect l="l" t="t" r="r" b="b"/>
              <a:pathLst>
                <a:path w="2707004" h="271145">
                  <a:moveTo>
                    <a:pt x="2571547" y="270688"/>
                  </a:moveTo>
                  <a:lnTo>
                    <a:pt x="135342" y="270688"/>
                  </a:lnTo>
                  <a:lnTo>
                    <a:pt x="92564" y="263788"/>
                  </a:lnTo>
                  <a:lnTo>
                    <a:pt x="55411" y="244575"/>
                  </a:lnTo>
                  <a:lnTo>
                    <a:pt x="26113" y="215277"/>
                  </a:lnTo>
                  <a:lnTo>
                    <a:pt x="6899" y="178123"/>
                  </a:lnTo>
                  <a:lnTo>
                    <a:pt x="0" y="135342"/>
                  </a:lnTo>
                  <a:lnTo>
                    <a:pt x="6899" y="92565"/>
                  </a:lnTo>
                  <a:lnTo>
                    <a:pt x="26113" y="55411"/>
                  </a:lnTo>
                  <a:lnTo>
                    <a:pt x="55411" y="26113"/>
                  </a:lnTo>
                  <a:lnTo>
                    <a:pt x="92564" y="6899"/>
                  </a:lnTo>
                  <a:lnTo>
                    <a:pt x="135344" y="0"/>
                  </a:lnTo>
                  <a:lnTo>
                    <a:pt x="2571545" y="0"/>
                  </a:lnTo>
                  <a:lnTo>
                    <a:pt x="2614325" y="6899"/>
                  </a:lnTo>
                  <a:lnTo>
                    <a:pt x="2651478" y="26113"/>
                  </a:lnTo>
                  <a:lnTo>
                    <a:pt x="2680777" y="55411"/>
                  </a:lnTo>
                  <a:lnTo>
                    <a:pt x="2699990" y="92565"/>
                  </a:lnTo>
                  <a:lnTo>
                    <a:pt x="2706890" y="135344"/>
                  </a:lnTo>
                  <a:lnTo>
                    <a:pt x="2699990" y="178123"/>
                  </a:lnTo>
                  <a:lnTo>
                    <a:pt x="2680777" y="215277"/>
                  </a:lnTo>
                  <a:lnTo>
                    <a:pt x="2651478" y="244575"/>
                  </a:lnTo>
                  <a:lnTo>
                    <a:pt x="2614325" y="263788"/>
                  </a:lnTo>
                  <a:lnTo>
                    <a:pt x="2571547" y="270688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31">
              <a:extLst>
                <a:ext uri="{FF2B5EF4-FFF2-40B4-BE49-F238E27FC236}">
                  <a16:creationId xmlns:a16="http://schemas.microsoft.com/office/drawing/2014/main" xmlns="" id="{E4F1609F-287F-29E5-7038-0B2E25917D8E}"/>
                </a:ext>
              </a:extLst>
            </p:cNvPr>
            <p:cNvSpPr/>
            <p:nvPr/>
          </p:nvSpPr>
          <p:spPr>
            <a:xfrm>
              <a:off x="2375132" y="3304361"/>
              <a:ext cx="1377950" cy="271145"/>
            </a:xfrm>
            <a:custGeom>
              <a:avLst/>
              <a:gdLst/>
              <a:ahLst/>
              <a:cxnLst/>
              <a:rect l="l" t="t" r="r" b="b"/>
              <a:pathLst>
                <a:path w="1377950" h="271145">
                  <a:moveTo>
                    <a:pt x="1242464" y="270688"/>
                  </a:moveTo>
                  <a:lnTo>
                    <a:pt x="135343" y="270688"/>
                  </a:lnTo>
                  <a:lnTo>
                    <a:pt x="92565" y="263788"/>
                  </a:lnTo>
                  <a:lnTo>
                    <a:pt x="55411" y="244575"/>
                  </a:lnTo>
                  <a:lnTo>
                    <a:pt x="26113" y="215277"/>
                  </a:lnTo>
                  <a:lnTo>
                    <a:pt x="6899" y="178123"/>
                  </a:lnTo>
                  <a:lnTo>
                    <a:pt x="0" y="135344"/>
                  </a:lnTo>
                  <a:lnTo>
                    <a:pt x="6899" y="92565"/>
                  </a:lnTo>
                  <a:lnTo>
                    <a:pt x="26113" y="55411"/>
                  </a:lnTo>
                  <a:lnTo>
                    <a:pt x="55411" y="26113"/>
                  </a:lnTo>
                  <a:lnTo>
                    <a:pt x="92565" y="6899"/>
                  </a:lnTo>
                  <a:lnTo>
                    <a:pt x="135344" y="0"/>
                  </a:lnTo>
                  <a:lnTo>
                    <a:pt x="1242463" y="0"/>
                  </a:lnTo>
                  <a:lnTo>
                    <a:pt x="1285242" y="6899"/>
                  </a:lnTo>
                  <a:lnTo>
                    <a:pt x="1322395" y="26113"/>
                  </a:lnTo>
                  <a:lnTo>
                    <a:pt x="1351694" y="55411"/>
                  </a:lnTo>
                  <a:lnTo>
                    <a:pt x="1370907" y="92565"/>
                  </a:lnTo>
                  <a:lnTo>
                    <a:pt x="1377807" y="135344"/>
                  </a:lnTo>
                  <a:lnTo>
                    <a:pt x="1370907" y="178123"/>
                  </a:lnTo>
                  <a:lnTo>
                    <a:pt x="1351694" y="215277"/>
                  </a:lnTo>
                  <a:lnTo>
                    <a:pt x="1322395" y="244575"/>
                  </a:lnTo>
                  <a:lnTo>
                    <a:pt x="1285242" y="263788"/>
                  </a:lnTo>
                  <a:lnTo>
                    <a:pt x="1242464" y="270688"/>
                  </a:lnTo>
                  <a:close/>
                </a:path>
              </a:pathLst>
            </a:custGeom>
            <a:solidFill>
              <a:srgbClr val="BFCCB5"/>
            </a:solidFill>
            <a:ln>
              <a:solidFill>
                <a:srgbClr val="BFCCB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59021" y="2348880"/>
            <a:ext cx="737381" cy="1910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사회서비스</a:t>
            </a:r>
            <a:endParaRPr lang="en-US" altLang="ko-KR" sz="1200" b="1" dirty="0">
              <a:solidFill>
                <a:schemeClr val="tx2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36446" y="2742291"/>
            <a:ext cx="884858" cy="1910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지역사회공헌</a:t>
            </a:r>
            <a:endParaRPr lang="en-US" altLang="ko-KR" sz="1200" b="1" dirty="0">
              <a:solidFill>
                <a:schemeClr val="tx2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46689" y="3122304"/>
            <a:ext cx="589905" cy="1910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창의혁신</a:t>
            </a:r>
            <a:endParaRPr lang="en-US" altLang="ko-KR" sz="1200" b="1" dirty="0">
              <a:solidFill>
                <a:schemeClr val="tx2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61370" y="3508102"/>
            <a:ext cx="442429" cy="1910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혼합형</a:t>
            </a:r>
            <a:endParaRPr lang="en-US" altLang="ko-KR" sz="1200" b="1" dirty="0">
              <a:solidFill>
                <a:schemeClr val="tx2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2238512" y="4168536"/>
            <a:ext cx="2394886" cy="2229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dirty="0">
                <a:solidFill>
                  <a:srgbClr val="0070C0"/>
                </a:solidFill>
                <a:latin typeface="Abadi" panose="020B0604020104020204" pitchFamily="34" charset="0"/>
                <a:ea typeface="CJ ONLYONE Bold" pitchFamily="18" charset="-127"/>
              </a:rPr>
              <a:t>이해관계자의 이사회 참여 비율</a:t>
            </a:r>
            <a:endParaRPr lang="en-US" altLang="ko-KR" sz="1400" dirty="0">
              <a:solidFill>
                <a:srgbClr val="0070C0"/>
              </a:solidFill>
              <a:latin typeface="Abadi" panose="020B0604020104020204" pitchFamily="34" charset="0"/>
              <a:ea typeface="CJ ONLYONE Bold" pitchFamily="18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5165711" y="2354753"/>
            <a:ext cx="413575" cy="192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58.8%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5156016" y="2748164"/>
            <a:ext cx="413575" cy="192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47.4%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5153379" y="3128177"/>
            <a:ext cx="413575" cy="192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23.9%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5155181" y="3513975"/>
            <a:ext cx="413575" cy="1924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50.9%</a:t>
            </a:r>
          </a:p>
        </p:txBody>
      </p:sp>
      <p:sp>
        <p:nvSpPr>
          <p:cNvPr id="117" name="object 55">
            <a:extLst>
              <a:ext uri="{FF2B5EF4-FFF2-40B4-BE49-F238E27FC236}">
                <a16:creationId xmlns:a16="http://schemas.microsoft.com/office/drawing/2014/main" xmlns="" id="{D7CE940B-B399-7745-6E25-1F725AC6AC05}"/>
              </a:ext>
            </a:extLst>
          </p:cNvPr>
          <p:cNvSpPr txBox="1"/>
          <p:nvPr/>
        </p:nvSpPr>
        <p:spPr>
          <a:xfrm>
            <a:off x="1110628" y="5415739"/>
            <a:ext cx="856615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spcBef>
                <a:spcPts val="114"/>
              </a:spcBef>
            </a:pPr>
            <a:r>
              <a:rPr sz="2000" spc="-130" dirty="0">
                <a:solidFill>
                  <a:schemeClr val="tx2"/>
                </a:solidFill>
                <a:latin typeface="Abadi" panose="020B0604020104020204" pitchFamily="34" charset="0"/>
                <a:ea typeface="CJ ONLYONE Bold" pitchFamily="18" charset="-127"/>
                <a:cs typeface="Calibri"/>
              </a:rPr>
              <a:t>47.3%</a:t>
            </a:r>
            <a:endParaRPr sz="2000" dirty="0">
              <a:solidFill>
                <a:schemeClr val="tx2"/>
              </a:solidFill>
              <a:latin typeface="Abadi" panose="020B0604020104020204" pitchFamily="34" charset="0"/>
              <a:ea typeface="CJ ONLYONE Bold" pitchFamily="18" charset="-127"/>
              <a:cs typeface="Calibri"/>
            </a:endParaRPr>
          </a:p>
        </p:txBody>
      </p:sp>
      <p:grpSp>
        <p:nvGrpSpPr>
          <p:cNvPr id="118" name="object 56">
            <a:extLst>
              <a:ext uri="{FF2B5EF4-FFF2-40B4-BE49-F238E27FC236}">
                <a16:creationId xmlns:a16="http://schemas.microsoft.com/office/drawing/2014/main" xmlns="" id="{3AB18502-3F33-B812-F2BF-B98CF1DE138E}"/>
              </a:ext>
            </a:extLst>
          </p:cNvPr>
          <p:cNvGrpSpPr/>
          <p:nvPr/>
        </p:nvGrpSpPr>
        <p:grpSpPr>
          <a:xfrm>
            <a:off x="964718" y="5013176"/>
            <a:ext cx="1148080" cy="1148080"/>
            <a:chOff x="893085" y="4900945"/>
            <a:chExt cx="1148080" cy="1148080"/>
          </a:xfrm>
        </p:grpSpPr>
        <p:sp>
          <p:nvSpPr>
            <p:cNvPr id="119" name="object 57">
              <a:extLst>
                <a:ext uri="{FF2B5EF4-FFF2-40B4-BE49-F238E27FC236}">
                  <a16:creationId xmlns:a16="http://schemas.microsoft.com/office/drawing/2014/main" xmlns="" id="{D836A596-83F6-24B2-E4A1-720041857CD1}"/>
                </a:ext>
              </a:extLst>
            </p:cNvPr>
            <p:cNvSpPr/>
            <p:nvPr/>
          </p:nvSpPr>
          <p:spPr>
            <a:xfrm>
              <a:off x="893085" y="4900945"/>
              <a:ext cx="1148080" cy="1148080"/>
            </a:xfrm>
            <a:custGeom>
              <a:avLst/>
              <a:gdLst/>
              <a:ahLst/>
              <a:cxnLst/>
              <a:rect l="l" t="t" r="r" b="b"/>
              <a:pathLst>
                <a:path w="1148080" h="1148079">
                  <a:moveTo>
                    <a:pt x="573918" y="1147836"/>
                  </a:moveTo>
                  <a:lnTo>
                    <a:pt x="526847" y="1145933"/>
                  </a:lnTo>
                  <a:lnTo>
                    <a:pt x="480825" y="1140324"/>
                  </a:lnTo>
                  <a:lnTo>
                    <a:pt x="435998" y="1131156"/>
                  </a:lnTo>
                  <a:lnTo>
                    <a:pt x="392515" y="1118577"/>
                  </a:lnTo>
                  <a:lnTo>
                    <a:pt x="350523" y="1102734"/>
                  </a:lnTo>
                  <a:lnTo>
                    <a:pt x="310169" y="1083776"/>
                  </a:lnTo>
                  <a:lnTo>
                    <a:pt x="271602" y="1061850"/>
                  </a:lnTo>
                  <a:lnTo>
                    <a:pt x="234969" y="1037103"/>
                  </a:lnTo>
                  <a:lnTo>
                    <a:pt x="200418" y="1009683"/>
                  </a:lnTo>
                  <a:lnTo>
                    <a:pt x="168096" y="979739"/>
                  </a:lnTo>
                  <a:lnTo>
                    <a:pt x="138152" y="947417"/>
                  </a:lnTo>
                  <a:lnTo>
                    <a:pt x="110732" y="912866"/>
                  </a:lnTo>
                  <a:lnTo>
                    <a:pt x="85986" y="876233"/>
                  </a:lnTo>
                  <a:lnTo>
                    <a:pt x="64059" y="837666"/>
                  </a:lnTo>
                  <a:lnTo>
                    <a:pt x="45101" y="797313"/>
                  </a:lnTo>
                  <a:lnTo>
                    <a:pt x="29258" y="755320"/>
                  </a:lnTo>
                  <a:lnTo>
                    <a:pt x="16679" y="711837"/>
                  </a:lnTo>
                  <a:lnTo>
                    <a:pt x="7511" y="667010"/>
                  </a:lnTo>
                  <a:lnTo>
                    <a:pt x="1897" y="620862"/>
                  </a:lnTo>
                  <a:lnTo>
                    <a:pt x="0" y="573916"/>
                  </a:lnTo>
                  <a:lnTo>
                    <a:pt x="1912" y="526848"/>
                  </a:lnTo>
                  <a:lnTo>
                    <a:pt x="7511" y="480825"/>
                  </a:lnTo>
                  <a:lnTo>
                    <a:pt x="16679" y="435999"/>
                  </a:lnTo>
                  <a:lnTo>
                    <a:pt x="29258" y="392515"/>
                  </a:lnTo>
                  <a:lnTo>
                    <a:pt x="45101" y="350523"/>
                  </a:lnTo>
                  <a:lnTo>
                    <a:pt x="64059" y="310169"/>
                  </a:lnTo>
                  <a:lnTo>
                    <a:pt x="85986" y="271602"/>
                  </a:lnTo>
                  <a:lnTo>
                    <a:pt x="110732" y="234969"/>
                  </a:lnTo>
                  <a:lnTo>
                    <a:pt x="138152" y="200418"/>
                  </a:lnTo>
                  <a:lnTo>
                    <a:pt x="168096" y="168096"/>
                  </a:lnTo>
                  <a:lnTo>
                    <a:pt x="200418" y="138152"/>
                  </a:lnTo>
                  <a:lnTo>
                    <a:pt x="234969" y="110732"/>
                  </a:lnTo>
                  <a:lnTo>
                    <a:pt x="271602" y="85986"/>
                  </a:lnTo>
                  <a:lnTo>
                    <a:pt x="310169" y="64059"/>
                  </a:lnTo>
                  <a:lnTo>
                    <a:pt x="350523" y="45101"/>
                  </a:lnTo>
                  <a:lnTo>
                    <a:pt x="392515" y="29258"/>
                  </a:lnTo>
                  <a:lnTo>
                    <a:pt x="435998" y="16679"/>
                  </a:lnTo>
                  <a:lnTo>
                    <a:pt x="480825" y="7511"/>
                  </a:lnTo>
                  <a:lnTo>
                    <a:pt x="526847" y="1902"/>
                  </a:lnTo>
                  <a:lnTo>
                    <a:pt x="573918" y="0"/>
                  </a:lnTo>
                  <a:lnTo>
                    <a:pt x="573918" y="114783"/>
                  </a:lnTo>
                  <a:lnTo>
                    <a:pt x="526974" y="117154"/>
                  </a:lnTo>
                  <a:lnTo>
                    <a:pt x="481386" y="124111"/>
                  </a:lnTo>
                  <a:lnTo>
                    <a:pt x="437385" y="135425"/>
                  </a:lnTo>
                  <a:lnTo>
                    <a:pt x="395202" y="150864"/>
                  </a:lnTo>
                  <a:lnTo>
                    <a:pt x="355067" y="170198"/>
                  </a:lnTo>
                  <a:lnTo>
                    <a:pt x="317211" y="193196"/>
                  </a:lnTo>
                  <a:lnTo>
                    <a:pt x="281865" y="219627"/>
                  </a:lnTo>
                  <a:lnTo>
                    <a:pt x="249260" y="249261"/>
                  </a:lnTo>
                  <a:lnTo>
                    <a:pt x="219627" y="281865"/>
                  </a:lnTo>
                  <a:lnTo>
                    <a:pt x="193196" y="317211"/>
                  </a:lnTo>
                  <a:lnTo>
                    <a:pt x="170198" y="355067"/>
                  </a:lnTo>
                  <a:lnTo>
                    <a:pt x="150864" y="395202"/>
                  </a:lnTo>
                  <a:lnTo>
                    <a:pt x="135425" y="437385"/>
                  </a:lnTo>
                  <a:lnTo>
                    <a:pt x="124111" y="481386"/>
                  </a:lnTo>
                  <a:lnTo>
                    <a:pt x="117154" y="526974"/>
                  </a:lnTo>
                  <a:lnTo>
                    <a:pt x="114783" y="573918"/>
                  </a:lnTo>
                  <a:lnTo>
                    <a:pt x="117154" y="620862"/>
                  </a:lnTo>
                  <a:lnTo>
                    <a:pt x="124111" y="666449"/>
                  </a:lnTo>
                  <a:lnTo>
                    <a:pt x="135425" y="710450"/>
                  </a:lnTo>
                  <a:lnTo>
                    <a:pt x="150864" y="752634"/>
                  </a:lnTo>
                  <a:lnTo>
                    <a:pt x="170198" y="792768"/>
                  </a:lnTo>
                  <a:lnTo>
                    <a:pt x="193196" y="830624"/>
                  </a:lnTo>
                  <a:lnTo>
                    <a:pt x="219627" y="865970"/>
                  </a:lnTo>
                  <a:lnTo>
                    <a:pt x="249260" y="898575"/>
                  </a:lnTo>
                  <a:lnTo>
                    <a:pt x="281865" y="928208"/>
                  </a:lnTo>
                  <a:lnTo>
                    <a:pt x="317211" y="954639"/>
                  </a:lnTo>
                  <a:lnTo>
                    <a:pt x="355067" y="977637"/>
                  </a:lnTo>
                  <a:lnTo>
                    <a:pt x="395202" y="996971"/>
                  </a:lnTo>
                  <a:lnTo>
                    <a:pt x="437385" y="1012410"/>
                  </a:lnTo>
                  <a:lnTo>
                    <a:pt x="481386" y="1023724"/>
                  </a:lnTo>
                  <a:lnTo>
                    <a:pt x="526974" y="1030682"/>
                  </a:lnTo>
                  <a:lnTo>
                    <a:pt x="573918" y="1033052"/>
                  </a:lnTo>
                  <a:lnTo>
                    <a:pt x="917971" y="1033052"/>
                  </a:lnTo>
                  <a:lnTo>
                    <a:pt x="912866" y="1037103"/>
                  </a:lnTo>
                  <a:lnTo>
                    <a:pt x="876233" y="1061850"/>
                  </a:lnTo>
                  <a:lnTo>
                    <a:pt x="837666" y="1083776"/>
                  </a:lnTo>
                  <a:lnTo>
                    <a:pt x="797313" y="1102734"/>
                  </a:lnTo>
                  <a:lnTo>
                    <a:pt x="755320" y="1118577"/>
                  </a:lnTo>
                  <a:lnTo>
                    <a:pt x="711837" y="1131156"/>
                  </a:lnTo>
                  <a:lnTo>
                    <a:pt x="667010" y="1140324"/>
                  </a:lnTo>
                  <a:lnTo>
                    <a:pt x="620988" y="1145933"/>
                  </a:lnTo>
                  <a:lnTo>
                    <a:pt x="573918" y="1147836"/>
                  </a:lnTo>
                  <a:close/>
                </a:path>
                <a:path w="1148080" h="1148079">
                  <a:moveTo>
                    <a:pt x="917971" y="1033052"/>
                  </a:moveTo>
                  <a:lnTo>
                    <a:pt x="573918" y="1033052"/>
                  </a:lnTo>
                  <a:lnTo>
                    <a:pt x="620861" y="1030682"/>
                  </a:lnTo>
                  <a:lnTo>
                    <a:pt x="666449" y="1023724"/>
                  </a:lnTo>
                  <a:lnTo>
                    <a:pt x="710450" y="1012410"/>
                  </a:lnTo>
                  <a:lnTo>
                    <a:pt x="752633" y="996971"/>
                  </a:lnTo>
                  <a:lnTo>
                    <a:pt x="792768" y="977637"/>
                  </a:lnTo>
                  <a:lnTo>
                    <a:pt x="830624" y="954639"/>
                  </a:lnTo>
                  <a:lnTo>
                    <a:pt x="865970" y="928208"/>
                  </a:lnTo>
                  <a:lnTo>
                    <a:pt x="898575" y="898575"/>
                  </a:lnTo>
                  <a:lnTo>
                    <a:pt x="928208" y="865970"/>
                  </a:lnTo>
                  <a:lnTo>
                    <a:pt x="954639" y="830624"/>
                  </a:lnTo>
                  <a:lnTo>
                    <a:pt x="977637" y="792768"/>
                  </a:lnTo>
                  <a:lnTo>
                    <a:pt x="996971" y="752634"/>
                  </a:lnTo>
                  <a:lnTo>
                    <a:pt x="1012410" y="710450"/>
                  </a:lnTo>
                  <a:lnTo>
                    <a:pt x="1023724" y="666449"/>
                  </a:lnTo>
                  <a:lnTo>
                    <a:pt x="1030682" y="620862"/>
                  </a:lnTo>
                  <a:lnTo>
                    <a:pt x="1033052" y="573916"/>
                  </a:lnTo>
                  <a:lnTo>
                    <a:pt x="1030682" y="526974"/>
                  </a:lnTo>
                  <a:lnTo>
                    <a:pt x="1023724" y="481386"/>
                  </a:lnTo>
                  <a:lnTo>
                    <a:pt x="1012410" y="437385"/>
                  </a:lnTo>
                  <a:lnTo>
                    <a:pt x="996971" y="395202"/>
                  </a:lnTo>
                  <a:lnTo>
                    <a:pt x="977637" y="355067"/>
                  </a:lnTo>
                  <a:lnTo>
                    <a:pt x="954639" y="317211"/>
                  </a:lnTo>
                  <a:lnTo>
                    <a:pt x="928208" y="281865"/>
                  </a:lnTo>
                  <a:lnTo>
                    <a:pt x="898575" y="249261"/>
                  </a:lnTo>
                  <a:lnTo>
                    <a:pt x="865970" y="219627"/>
                  </a:lnTo>
                  <a:lnTo>
                    <a:pt x="830624" y="193196"/>
                  </a:lnTo>
                  <a:lnTo>
                    <a:pt x="792768" y="170198"/>
                  </a:lnTo>
                  <a:lnTo>
                    <a:pt x="752633" y="150864"/>
                  </a:lnTo>
                  <a:lnTo>
                    <a:pt x="710450" y="135425"/>
                  </a:lnTo>
                  <a:lnTo>
                    <a:pt x="666449" y="124111"/>
                  </a:lnTo>
                  <a:lnTo>
                    <a:pt x="620861" y="117154"/>
                  </a:lnTo>
                  <a:lnTo>
                    <a:pt x="573918" y="114783"/>
                  </a:lnTo>
                  <a:lnTo>
                    <a:pt x="573918" y="0"/>
                  </a:lnTo>
                  <a:lnTo>
                    <a:pt x="620988" y="1902"/>
                  </a:lnTo>
                  <a:lnTo>
                    <a:pt x="667010" y="7511"/>
                  </a:lnTo>
                  <a:lnTo>
                    <a:pt x="711837" y="16679"/>
                  </a:lnTo>
                  <a:lnTo>
                    <a:pt x="755320" y="29258"/>
                  </a:lnTo>
                  <a:lnTo>
                    <a:pt x="797313" y="45101"/>
                  </a:lnTo>
                  <a:lnTo>
                    <a:pt x="837666" y="64059"/>
                  </a:lnTo>
                  <a:lnTo>
                    <a:pt x="876233" y="85986"/>
                  </a:lnTo>
                  <a:lnTo>
                    <a:pt x="912866" y="110732"/>
                  </a:lnTo>
                  <a:lnTo>
                    <a:pt x="947417" y="138152"/>
                  </a:lnTo>
                  <a:lnTo>
                    <a:pt x="979739" y="168096"/>
                  </a:lnTo>
                  <a:lnTo>
                    <a:pt x="1009684" y="200418"/>
                  </a:lnTo>
                  <a:lnTo>
                    <a:pt x="1037103" y="234969"/>
                  </a:lnTo>
                  <a:lnTo>
                    <a:pt x="1061850" y="271602"/>
                  </a:lnTo>
                  <a:lnTo>
                    <a:pt x="1083776" y="310169"/>
                  </a:lnTo>
                  <a:lnTo>
                    <a:pt x="1102735" y="350523"/>
                  </a:lnTo>
                  <a:lnTo>
                    <a:pt x="1118577" y="392515"/>
                  </a:lnTo>
                  <a:lnTo>
                    <a:pt x="1131156" y="435999"/>
                  </a:lnTo>
                  <a:lnTo>
                    <a:pt x="1140324" y="480825"/>
                  </a:lnTo>
                  <a:lnTo>
                    <a:pt x="1145939" y="526974"/>
                  </a:lnTo>
                  <a:lnTo>
                    <a:pt x="1147836" y="573918"/>
                  </a:lnTo>
                  <a:lnTo>
                    <a:pt x="1145923" y="620988"/>
                  </a:lnTo>
                  <a:lnTo>
                    <a:pt x="1140324" y="667010"/>
                  </a:lnTo>
                  <a:lnTo>
                    <a:pt x="1131156" y="711837"/>
                  </a:lnTo>
                  <a:lnTo>
                    <a:pt x="1118577" y="755320"/>
                  </a:lnTo>
                  <a:lnTo>
                    <a:pt x="1102735" y="797313"/>
                  </a:lnTo>
                  <a:lnTo>
                    <a:pt x="1083776" y="837666"/>
                  </a:lnTo>
                  <a:lnTo>
                    <a:pt x="1061850" y="876233"/>
                  </a:lnTo>
                  <a:lnTo>
                    <a:pt x="1037103" y="912866"/>
                  </a:lnTo>
                  <a:lnTo>
                    <a:pt x="1009684" y="947417"/>
                  </a:lnTo>
                  <a:lnTo>
                    <a:pt x="979739" y="979739"/>
                  </a:lnTo>
                  <a:lnTo>
                    <a:pt x="947417" y="1009683"/>
                  </a:lnTo>
                  <a:lnTo>
                    <a:pt x="917971" y="1033052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58">
              <a:extLst>
                <a:ext uri="{FF2B5EF4-FFF2-40B4-BE49-F238E27FC236}">
                  <a16:creationId xmlns:a16="http://schemas.microsoft.com/office/drawing/2014/main" xmlns="" id="{61BFDFB3-973D-791E-FE3F-1D784E3BFFF9}"/>
                </a:ext>
              </a:extLst>
            </p:cNvPr>
            <p:cNvSpPr/>
            <p:nvPr/>
          </p:nvSpPr>
          <p:spPr>
            <a:xfrm>
              <a:off x="1467004" y="4900945"/>
              <a:ext cx="574040" cy="1139825"/>
            </a:xfrm>
            <a:custGeom>
              <a:avLst/>
              <a:gdLst/>
              <a:ahLst/>
              <a:cxnLst/>
              <a:rect l="l" t="t" r="r" b="b"/>
              <a:pathLst>
                <a:path w="574039" h="1139825">
                  <a:moveTo>
                    <a:pt x="96896" y="1139597"/>
                  </a:moveTo>
                  <a:lnTo>
                    <a:pt x="77517" y="1026461"/>
                  </a:lnTo>
                  <a:lnTo>
                    <a:pt x="123564" y="1016142"/>
                  </a:lnTo>
                  <a:lnTo>
                    <a:pt x="167540" y="1001467"/>
                  </a:lnTo>
                  <a:lnTo>
                    <a:pt x="209240" y="982702"/>
                  </a:lnTo>
                  <a:lnTo>
                    <a:pt x="248459" y="960112"/>
                  </a:lnTo>
                  <a:lnTo>
                    <a:pt x="284992" y="933963"/>
                  </a:lnTo>
                  <a:lnTo>
                    <a:pt x="318635" y="904518"/>
                  </a:lnTo>
                  <a:lnTo>
                    <a:pt x="349181" y="872044"/>
                  </a:lnTo>
                  <a:lnTo>
                    <a:pt x="376425" y="836806"/>
                  </a:lnTo>
                  <a:lnTo>
                    <a:pt x="400164" y="799069"/>
                  </a:lnTo>
                  <a:lnTo>
                    <a:pt x="420192" y="759098"/>
                  </a:lnTo>
                  <a:lnTo>
                    <a:pt x="436303" y="717159"/>
                  </a:lnTo>
                  <a:lnTo>
                    <a:pt x="448292" y="673516"/>
                  </a:lnTo>
                  <a:lnTo>
                    <a:pt x="455956" y="628435"/>
                  </a:lnTo>
                  <a:lnTo>
                    <a:pt x="459088" y="582181"/>
                  </a:lnTo>
                  <a:lnTo>
                    <a:pt x="457483" y="535019"/>
                  </a:lnTo>
                  <a:lnTo>
                    <a:pt x="451102" y="488264"/>
                  </a:lnTo>
                  <a:lnTo>
                    <a:pt x="440206" y="443202"/>
                  </a:lnTo>
                  <a:lnTo>
                    <a:pt x="425041" y="400062"/>
                  </a:lnTo>
                  <a:lnTo>
                    <a:pt x="405855" y="359070"/>
                  </a:lnTo>
                  <a:lnTo>
                    <a:pt x="382895" y="320453"/>
                  </a:lnTo>
                  <a:lnTo>
                    <a:pt x="356407" y="284437"/>
                  </a:lnTo>
                  <a:lnTo>
                    <a:pt x="326637" y="251250"/>
                  </a:lnTo>
                  <a:lnTo>
                    <a:pt x="293834" y="221117"/>
                  </a:lnTo>
                  <a:lnTo>
                    <a:pt x="258244" y="194267"/>
                  </a:lnTo>
                  <a:lnTo>
                    <a:pt x="220114" y="170925"/>
                  </a:lnTo>
                  <a:lnTo>
                    <a:pt x="179690" y="151319"/>
                  </a:lnTo>
                  <a:lnTo>
                    <a:pt x="137220" y="135675"/>
                  </a:lnTo>
                  <a:lnTo>
                    <a:pt x="92950" y="124219"/>
                  </a:lnTo>
                  <a:lnTo>
                    <a:pt x="47128" y="117180"/>
                  </a:lnTo>
                  <a:lnTo>
                    <a:pt x="0" y="114783"/>
                  </a:lnTo>
                  <a:lnTo>
                    <a:pt x="0" y="0"/>
                  </a:lnTo>
                  <a:lnTo>
                    <a:pt x="49196" y="2086"/>
                  </a:lnTo>
                  <a:lnTo>
                    <a:pt x="97296" y="8234"/>
                  </a:lnTo>
                  <a:lnTo>
                    <a:pt x="144118" y="18282"/>
                  </a:lnTo>
                  <a:lnTo>
                    <a:pt x="189486" y="32064"/>
                  </a:lnTo>
                  <a:lnTo>
                    <a:pt x="233220" y="49417"/>
                  </a:lnTo>
                  <a:lnTo>
                    <a:pt x="275142" y="70177"/>
                  </a:lnTo>
                  <a:lnTo>
                    <a:pt x="315074" y="94179"/>
                  </a:lnTo>
                  <a:lnTo>
                    <a:pt x="352836" y="121260"/>
                  </a:lnTo>
                  <a:lnTo>
                    <a:pt x="388314" y="151319"/>
                  </a:lnTo>
                  <a:lnTo>
                    <a:pt x="421137" y="184000"/>
                  </a:lnTo>
                  <a:lnTo>
                    <a:pt x="451320" y="219332"/>
                  </a:lnTo>
                  <a:lnTo>
                    <a:pt x="478619" y="257087"/>
                  </a:lnTo>
                  <a:lnTo>
                    <a:pt x="502855" y="297099"/>
                  </a:lnTo>
                  <a:lnTo>
                    <a:pt x="523851" y="339206"/>
                  </a:lnTo>
                  <a:lnTo>
                    <a:pt x="541428" y="383243"/>
                  </a:lnTo>
                  <a:lnTo>
                    <a:pt x="555406" y="429046"/>
                  </a:lnTo>
                  <a:lnTo>
                    <a:pt x="565608" y="476451"/>
                  </a:lnTo>
                  <a:lnTo>
                    <a:pt x="571854" y="525295"/>
                  </a:lnTo>
                  <a:lnTo>
                    <a:pt x="573918" y="573879"/>
                  </a:lnTo>
                  <a:lnTo>
                    <a:pt x="573918" y="575106"/>
                  </a:lnTo>
                  <a:lnTo>
                    <a:pt x="571892" y="622939"/>
                  </a:lnTo>
                  <a:lnTo>
                    <a:pt x="565847" y="670444"/>
                  </a:lnTo>
                  <a:lnTo>
                    <a:pt x="555958" y="716816"/>
                  </a:lnTo>
                  <a:lnTo>
                    <a:pt x="542373" y="761864"/>
                  </a:lnTo>
                  <a:lnTo>
                    <a:pt x="525240" y="805394"/>
                  </a:lnTo>
                  <a:lnTo>
                    <a:pt x="504707" y="847215"/>
                  </a:lnTo>
                  <a:lnTo>
                    <a:pt x="480923" y="887135"/>
                  </a:lnTo>
                  <a:lnTo>
                    <a:pt x="454036" y="924963"/>
                  </a:lnTo>
                  <a:lnTo>
                    <a:pt x="424194" y="960507"/>
                  </a:lnTo>
                  <a:lnTo>
                    <a:pt x="391546" y="993574"/>
                  </a:lnTo>
                  <a:lnTo>
                    <a:pt x="356241" y="1023974"/>
                  </a:lnTo>
                  <a:lnTo>
                    <a:pt x="318425" y="1051513"/>
                  </a:lnTo>
                  <a:lnTo>
                    <a:pt x="278249" y="1076001"/>
                  </a:lnTo>
                  <a:lnTo>
                    <a:pt x="235859" y="1097245"/>
                  </a:lnTo>
                  <a:lnTo>
                    <a:pt x="191405" y="1115054"/>
                  </a:lnTo>
                  <a:lnTo>
                    <a:pt x="145035" y="1129235"/>
                  </a:lnTo>
                  <a:lnTo>
                    <a:pt x="96896" y="1139597"/>
                  </a:lnTo>
                  <a:close/>
                </a:path>
              </a:pathLst>
            </a:custGeom>
            <a:solidFill>
              <a:srgbClr val="B7B7B7"/>
            </a:solidFill>
            <a:ln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1" name="object 59">
            <a:extLst>
              <a:ext uri="{FF2B5EF4-FFF2-40B4-BE49-F238E27FC236}">
                <a16:creationId xmlns:a16="http://schemas.microsoft.com/office/drawing/2014/main" xmlns="" id="{5D0E4626-2054-B83C-8D6A-6CA1EDFAF51B}"/>
              </a:ext>
            </a:extLst>
          </p:cNvPr>
          <p:cNvSpPr txBox="1"/>
          <p:nvPr/>
        </p:nvSpPr>
        <p:spPr>
          <a:xfrm>
            <a:off x="2471255" y="5441970"/>
            <a:ext cx="76898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spcBef>
                <a:spcPts val="120"/>
              </a:spcBef>
            </a:pPr>
            <a:r>
              <a:rPr sz="2000" spc="-295" dirty="0">
                <a:solidFill>
                  <a:schemeClr val="tx2"/>
                </a:solidFill>
                <a:latin typeface="Abadi" panose="020B0604020104020204" pitchFamily="34" charset="0"/>
                <a:ea typeface="CJ ONLYONE Bold" pitchFamily="18" charset="-127"/>
                <a:cs typeface="Calibri"/>
              </a:rPr>
              <a:t>34.1%</a:t>
            </a:r>
            <a:endParaRPr sz="2000" dirty="0">
              <a:solidFill>
                <a:schemeClr val="tx2"/>
              </a:solidFill>
              <a:latin typeface="Abadi" panose="020B0604020104020204" pitchFamily="34" charset="0"/>
              <a:ea typeface="CJ ONLYONE Bold" pitchFamily="18" charset="-127"/>
              <a:cs typeface="Calibri"/>
            </a:endParaRPr>
          </a:p>
        </p:txBody>
      </p:sp>
      <p:grpSp>
        <p:nvGrpSpPr>
          <p:cNvPr id="122" name="object 60">
            <a:extLst>
              <a:ext uri="{FF2B5EF4-FFF2-40B4-BE49-F238E27FC236}">
                <a16:creationId xmlns:a16="http://schemas.microsoft.com/office/drawing/2014/main" xmlns="" id="{37A21436-D92C-5CE1-4B28-9EBC370B9F6B}"/>
              </a:ext>
            </a:extLst>
          </p:cNvPr>
          <p:cNvGrpSpPr/>
          <p:nvPr/>
        </p:nvGrpSpPr>
        <p:grpSpPr>
          <a:xfrm>
            <a:off x="2274030" y="5032226"/>
            <a:ext cx="1163320" cy="1163320"/>
            <a:chOff x="2202397" y="4919995"/>
            <a:chExt cx="1163320" cy="1163320"/>
          </a:xfrm>
        </p:grpSpPr>
        <p:sp>
          <p:nvSpPr>
            <p:cNvPr id="123" name="object 61">
              <a:extLst>
                <a:ext uri="{FF2B5EF4-FFF2-40B4-BE49-F238E27FC236}">
                  <a16:creationId xmlns:a16="http://schemas.microsoft.com/office/drawing/2014/main" xmlns="" id="{1C77D183-2BEB-F4DD-0E72-2C324BE22E86}"/>
                </a:ext>
              </a:extLst>
            </p:cNvPr>
            <p:cNvSpPr/>
            <p:nvPr/>
          </p:nvSpPr>
          <p:spPr>
            <a:xfrm>
              <a:off x="2202397" y="4919995"/>
              <a:ext cx="1163320" cy="1163320"/>
            </a:xfrm>
            <a:custGeom>
              <a:avLst/>
              <a:gdLst/>
              <a:ahLst/>
              <a:cxnLst/>
              <a:rect l="l" t="t" r="r" b="b"/>
              <a:pathLst>
                <a:path w="1163320" h="1163320">
                  <a:moveTo>
                    <a:pt x="581478" y="1162948"/>
                  </a:moveTo>
                  <a:lnTo>
                    <a:pt x="533784" y="1161021"/>
                  </a:lnTo>
                  <a:lnTo>
                    <a:pt x="487156" y="1155338"/>
                  </a:lnTo>
                  <a:lnTo>
                    <a:pt x="441739" y="1146049"/>
                  </a:lnTo>
                  <a:lnTo>
                    <a:pt x="397683" y="1133304"/>
                  </a:lnTo>
                  <a:lnTo>
                    <a:pt x="355138" y="1117253"/>
                  </a:lnTo>
                  <a:lnTo>
                    <a:pt x="314253" y="1098045"/>
                  </a:lnTo>
                  <a:lnTo>
                    <a:pt x="275178" y="1075830"/>
                  </a:lnTo>
                  <a:lnTo>
                    <a:pt x="238063" y="1050758"/>
                  </a:lnTo>
                  <a:lnTo>
                    <a:pt x="203056" y="1022977"/>
                  </a:lnTo>
                  <a:lnTo>
                    <a:pt x="170309" y="992638"/>
                  </a:lnTo>
                  <a:lnTo>
                    <a:pt x="139971" y="959891"/>
                  </a:lnTo>
                  <a:lnTo>
                    <a:pt x="112190" y="924885"/>
                  </a:lnTo>
                  <a:lnTo>
                    <a:pt x="87118" y="887770"/>
                  </a:lnTo>
                  <a:lnTo>
                    <a:pt x="64902" y="848695"/>
                  </a:lnTo>
                  <a:lnTo>
                    <a:pt x="45694" y="807810"/>
                  </a:lnTo>
                  <a:lnTo>
                    <a:pt x="29643" y="765265"/>
                  </a:lnTo>
                  <a:lnTo>
                    <a:pt x="16899" y="721209"/>
                  </a:lnTo>
                  <a:lnTo>
                    <a:pt x="7610" y="675792"/>
                  </a:lnTo>
                  <a:lnTo>
                    <a:pt x="1922" y="629036"/>
                  </a:lnTo>
                  <a:lnTo>
                    <a:pt x="0" y="581479"/>
                  </a:lnTo>
                  <a:lnTo>
                    <a:pt x="1937" y="533784"/>
                  </a:lnTo>
                  <a:lnTo>
                    <a:pt x="7610" y="487156"/>
                  </a:lnTo>
                  <a:lnTo>
                    <a:pt x="16899" y="441739"/>
                  </a:lnTo>
                  <a:lnTo>
                    <a:pt x="29643" y="397683"/>
                  </a:lnTo>
                  <a:lnTo>
                    <a:pt x="45694" y="355138"/>
                  </a:lnTo>
                  <a:lnTo>
                    <a:pt x="64902" y="314253"/>
                  </a:lnTo>
                  <a:lnTo>
                    <a:pt x="87118" y="275178"/>
                  </a:lnTo>
                  <a:lnTo>
                    <a:pt x="112190" y="238063"/>
                  </a:lnTo>
                  <a:lnTo>
                    <a:pt x="139971" y="203057"/>
                  </a:lnTo>
                  <a:lnTo>
                    <a:pt x="170309" y="170309"/>
                  </a:lnTo>
                  <a:lnTo>
                    <a:pt x="203056" y="139971"/>
                  </a:lnTo>
                  <a:lnTo>
                    <a:pt x="238063" y="112190"/>
                  </a:lnTo>
                  <a:lnTo>
                    <a:pt x="275178" y="87118"/>
                  </a:lnTo>
                  <a:lnTo>
                    <a:pt x="314253" y="64903"/>
                  </a:lnTo>
                  <a:lnTo>
                    <a:pt x="355138" y="45695"/>
                  </a:lnTo>
                  <a:lnTo>
                    <a:pt x="397683" y="29643"/>
                  </a:lnTo>
                  <a:lnTo>
                    <a:pt x="441739" y="16899"/>
                  </a:lnTo>
                  <a:lnTo>
                    <a:pt x="487156" y="7610"/>
                  </a:lnTo>
                  <a:lnTo>
                    <a:pt x="533784" y="1927"/>
                  </a:lnTo>
                  <a:lnTo>
                    <a:pt x="581472" y="0"/>
                  </a:lnTo>
                  <a:lnTo>
                    <a:pt x="581474" y="116294"/>
                  </a:lnTo>
                  <a:lnTo>
                    <a:pt x="533912" y="118696"/>
                  </a:lnTo>
                  <a:lnTo>
                    <a:pt x="487724" y="125745"/>
                  </a:lnTo>
                  <a:lnTo>
                    <a:pt x="443144" y="137208"/>
                  </a:lnTo>
                  <a:lnTo>
                    <a:pt x="400405" y="152851"/>
                  </a:lnTo>
                  <a:lnTo>
                    <a:pt x="359742" y="172439"/>
                  </a:lnTo>
                  <a:lnTo>
                    <a:pt x="321387" y="195740"/>
                  </a:lnTo>
                  <a:lnTo>
                    <a:pt x="285576" y="222519"/>
                  </a:lnTo>
                  <a:lnTo>
                    <a:pt x="252542" y="252542"/>
                  </a:lnTo>
                  <a:lnTo>
                    <a:pt x="222519" y="285577"/>
                  </a:lnTo>
                  <a:lnTo>
                    <a:pt x="195740" y="321388"/>
                  </a:lnTo>
                  <a:lnTo>
                    <a:pt x="172439" y="359742"/>
                  </a:lnTo>
                  <a:lnTo>
                    <a:pt x="152850" y="400405"/>
                  </a:lnTo>
                  <a:lnTo>
                    <a:pt x="137208" y="443144"/>
                  </a:lnTo>
                  <a:lnTo>
                    <a:pt x="125745" y="487724"/>
                  </a:lnTo>
                  <a:lnTo>
                    <a:pt x="118696" y="533912"/>
                  </a:lnTo>
                  <a:lnTo>
                    <a:pt x="116294" y="581469"/>
                  </a:lnTo>
                  <a:lnTo>
                    <a:pt x="118696" y="629036"/>
                  </a:lnTo>
                  <a:lnTo>
                    <a:pt x="125745" y="675224"/>
                  </a:lnTo>
                  <a:lnTo>
                    <a:pt x="137208" y="719804"/>
                  </a:lnTo>
                  <a:lnTo>
                    <a:pt x="152850" y="762543"/>
                  </a:lnTo>
                  <a:lnTo>
                    <a:pt x="172439" y="803206"/>
                  </a:lnTo>
                  <a:lnTo>
                    <a:pt x="195740" y="841560"/>
                  </a:lnTo>
                  <a:lnTo>
                    <a:pt x="222519" y="877371"/>
                  </a:lnTo>
                  <a:lnTo>
                    <a:pt x="252542" y="910405"/>
                  </a:lnTo>
                  <a:lnTo>
                    <a:pt x="285576" y="940429"/>
                  </a:lnTo>
                  <a:lnTo>
                    <a:pt x="321387" y="967208"/>
                  </a:lnTo>
                  <a:lnTo>
                    <a:pt x="359742" y="990509"/>
                  </a:lnTo>
                  <a:lnTo>
                    <a:pt x="400405" y="1010097"/>
                  </a:lnTo>
                  <a:lnTo>
                    <a:pt x="443144" y="1025740"/>
                  </a:lnTo>
                  <a:lnTo>
                    <a:pt x="487724" y="1037202"/>
                  </a:lnTo>
                  <a:lnTo>
                    <a:pt x="533912" y="1044252"/>
                  </a:lnTo>
                  <a:lnTo>
                    <a:pt x="581474" y="1046653"/>
                  </a:lnTo>
                  <a:lnTo>
                    <a:pt x="930057" y="1046653"/>
                  </a:lnTo>
                  <a:lnTo>
                    <a:pt x="924885" y="1050758"/>
                  </a:lnTo>
                  <a:lnTo>
                    <a:pt x="887770" y="1075830"/>
                  </a:lnTo>
                  <a:lnTo>
                    <a:pt x="848695" y="1098045"/>
                  </a:lnTo>
                  <a:lnTo>
                    <a:pt x="807810" y="1117253"/>
                  </a:lnTo>
                  <a:lnTo>
                    <a:pt x="765265" y="1133304"/>
                  </a:lnTo>
                  <a:lnTo>
                    <a:pt x="721209" y="1146049"/>
                  </a:lnTo>
                  <a:lnTo>
                    <a:pt x="675792" y="1155338"/>
                  </a:lnTo>
                  <a:lnTo>
                    <a:pt x="629164" y="1161021"/>
                  </a:lnTo>
                  <a:lnTo>
                    <a:pt x="581478" y="1162948"/>
                  </a:lnTo>
                  <a:close/>
                </a:path>
                <a:path w="1163320" h="1163320">
                  <a:moveTo>
                    <a:pt x="930057" y="1046653"/>
                  </a:moveTo>
                  <a:lnTo>
                    <a:pt x="581474" y="1046653"/>
                  </a:lnTo>
                  <a:lnTo>
                    <a:pt x="629036" y="1044252"/>
                  </a:lnTo>
                  <a:lnTo>
                    <a:pt x="675224" y="1037202"/>
                  </a:lnTo>
                  <a:lnTo>
                    <a:pt x="719804" y="1025740"/>
                  </a:lnTo>
                  <a:lnTo>
                    <a:pt x="762543" y="1010097"/>
                  </a:lnTo>
                  <a:lnTo>
                    <a:pt x="803206" y="990509"/>
                  </a:lnTo>
                  <a:lnTo>
                    <a:pt x="841560" y="967208"/>
                  </a:lnTo>
                  <a:lnTo>
                    <a:pt x="877371" y="940429"/>
                  </a:lnTo>
                  <a:lnTo>
                    <a:pt x="910405" y="910405"/>
                  </a:lnTo>
                  <a:lnTo>
                    <a:pt x="940429" y="877371"/>
                  </a:lnTo>
                  <a:lnTo>
                    <a:pt x="967208" y="841560"/>
                  </a:lnTo>
                  <a:lnTo>
                    <a:pt x="990509" y="803206"/>
                  </a:lnTo>
                  <a:lnTo>
                    <a:pt x="1010097" y="762543"/>
                  </a:lnTo>
                  <a:lnTo>
                    <a:pt x="1025740" y="719804"/>
                  </a:lnTo>
                  <a:lnTo>
                    <a:pt x="1037203" y="675224"/>
                  </a:lnTo>
                  <a:lnTo>
                    <a:pt x="1044252" y="629036"/>
                  </a:lnTo>
                  <a:lnTo>
                    <a:pt x="1046653" y="581479"/>
                  </a:lnTo>
                  <a:lnTo>
                    <a:pt x="1044252" y="533912"/>
                  </a:lnTo>
                  <a:lnTo>
                    <a:pt x="1037203" y="487724"/>
                  </a:lnTo>
                  <a:lnTo>
                    <a:pt x="1025740" y="443144"/>
                  </a:lnTo>
                  <a:lnTo>
                    <a:pt x="1010097" y="400405"/>
                  </a:lnTo>
                  <a:lnTo>
                    <a:pt x="990509" y="359742"/>
                  </a:lnTo>
                  <a:lnTo>
                    <a:pt x="967208" y="321388"/>
                  </a:lnTo>
                  <a:lnTo>
                    <a:pt x="940429" y="285577"/>
                  </a:lnTo>
                  <a:lnTo>
                    <a:pt x="910405" y="252542"/>
                  </a:lnTo>
                  <a:lnTo>
                    <a:pt x="877371" y="222519"/>
                  </a:lnTo>
                  <a:lnTo>
                    <a:pt x="841560" y="195740"/>
                  </a:lnTo>
                  <a:lnTo>
                    <a:pt x="803206" y="172439"/>
                  </a:lnTo>
                  <a:lnTo>
                    <a:pt x="762543" y="152851"/>
                  </a:lnTo>
                  <a:lnTo>
                    <a:pt x="719804" y="137208"/>
                  </a:lnTo>
                  <a:lnTo>
                    <a:pt x="675224" y="125745"/>
                  </a:lnTo>
                  <a:lnTo>
                    <a:pt x="629036" y="118696"/>
                  </a:lnTo>
                  <a:lnTo>
                    <a:pt x="581474" y="116294"/>
                  </a:lnTo>
                  <a:lnTo>
                    <a:pt x="581474" y="0"/>
                  </a:lnTo>
                  <a:lnTo>
                    <a:pt x="629164" y="1927"/>
                  </a:lnTo>
                  <a:lnTo>
                    <a:pt x="675792" y="7610"/>
                  </a:lnTo>
                  <a:lnTo>
                    <a:pt x="721209" y="16899"/>
                  </a:lnTo>
                  <a:lnTo>
                    <a:pt x="765265" y="29643"/>
                  </a:lnTo>
                  <a:lnTo>
                    <a:pt x="807810" y="45695"/>
                  </a:lnTo>
                  <a:lnTo>
                    <a:pt x="848695" y="64903"/>
                  </a:lnTo>
                  <a:lnTo>
                    <a:pt x="887770" y="87118"/>
                  </a:lnTo>
                  <a:lnTo>
                    <a:pt x="924885" y="112190"/>
                  </a:lnTo>
                  <a:lnTo>
                    <a:pt x="959891" y="139971"/>
                  </a:lnTo>
                  <a:lnTo>
                    <a:pt x="992638" y="170309"/>
                  </a:lnTo>
                  <a:lnTo>
                    <a:pt x="1022977" y="203057"/>
                  </a:lnTo>
                  <a:lnTo>
                    <a:pt x="1050758" y="238063"/>
                  </a:lnTo>
                  <a:lnTo>
                    <a:pt x="1075830" y="275178"/>
                  </a:lnTo>
                  <a:lnTo>
                    <a:pt x="1098045" y="314253"/>
                  </a:lnTo>
                  <a:lnTo>
                    <a:pt x="1117253" y="355138"/>
                  </a:lnTo>
                  <a:lnTo>
                    <a:pt x="1133304" y="397683"/>
                  </a:lnTo>
                  <a:lnTo>
                    <a:pt x="1146049" y="441739"/>
                  </a:lnTo>
                  <a:lnTo>
                    <a:pt x="1155338" y="487156"/>
                  </a:lnTo>
                  <a:lnTo>
                    <a:pt x="1161026" y="533912"/>
                  </a:lnTo>
                  <a:lnTo>
                    <a:pt x="1162948" y="581469"/>
                  </a:lnTo>
                  <a:lnTo>
                    <a:pt x="1161010" y="629164"/>
                  </a:lnTo>
                  <a:lnTo>
                    <a:pt x="1155338" y="675792"/>
                  </a:lnTo>
                  <a:lnTo>
                    <a:pt x="1146049" y="721209"/>
                  </a:lnTo>
                  <a:lnTo>
                    <a:pt x="1133304" y="765265"/>
                  </a:lnTo>
                  <a:lnTo>
                    <a:pt x="1117253" y="807810"/>
                  </a:lnTo>
                  <a:lnTo>
                    <a:pt x="1098045" y="848695"/>
                  </a:lnTo>
                  <a:lnTo>
                    <a:pt x="1075830" y="887770"/>
                  </a:lnTo>
                  <a:lnTo>
                    <a:pt x="1050758" y="924885"/>
                  </a:lnTo>
                  <a:lnTo>
                    <a:pt x="1022977" y="959891"/>
                  </a:lnTo>
                  <a:lnTo>
                    <a:pt x="992638" y="992638"/>
                  </a:lnTo>
                  <a:lnTo>
                    <a:pt x="959891" y="1022977"/>
                  </a:lnTo>
                  <a:lnTo>
                    <a:pt x="930057" y="1046653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62">
              <a:extLst>
                <a:ext uri="{FF2B5EF4-FFF2-40B4-BE49-F238E27FC236}">
                  <a16:creationId xmlns:a16="http://schemas.microsoft.com/office/drawing/2014/main" xmlns="" id="{7C2620AB-AC1D-E089-AA9B-86601E8E6D17}"/>
                </a:ext>
              </a:extLst>
            </p:cNvPr>
            <p:cNvSpPr/>
            <p:nvPr/>
          </p:nvSpPr>
          <p:spPr>
            <a:xfrm>
              <a:off x="2783872" y="4919995"/>
              <a:ext cx="581660" cy="896619"/>
            </a:xfrm>
            <a:custGeom>
              <a:avLst/>
              <a:gdLst/>
              <a:ahLst/>
              <a:cxnLst/>
              <a:rect l="l" t="t" r="r" b="b"/>
              <a:pathLst>
                <a:path w="581660" h="896620">
                  <a:moveTo>
                    <a:pt x="488987" y="896122"/>
                  </a:moveTo>
                  <a:lnTo>
                    <a:pt x="391190" y="833192"/>
                  </a:lnTo>
                  <a:lnTo>
                    <a:pt x="416252" y="789159"/>
                  </a:lnTo>
                  <a:lnTo>
                    <a:pt x="436167" y="743221"/>
                  </a:lnTo>
                  <a:lnTo>
                    <a:pt x="450919" y="695809"/>
                  </a:lnTo>
                  <a:lnTo>
                    <a:pt x="460494" y="647351"/>
                  </a:lnTo>
                  <a:lnTo>
                    <a:pt x="464876" y="598276"/>
                  </a:lnTo>
                  <a:lnTo>
                    <a:pt x="464048" y="549013"/>
                  </a:lnTo>
                  <a:lnTo>
                    <a:pt x="457997" y="499990"/>
                  </a:lnTo>
                  <a:lnTo>
                    <a:pt x="446706" y="451637"/>
                  </a:lnTo>
                  <a:lnTo>
                    <a:pt x="430159" y="404382"/>
                  </a:lnTo>
                  <a:lnTo>
                    <a:pt x="408342" y="358654"/>
                  </a:lnTo>
                  <a:lnTo>
                    <a:pt x="381693" y="315562"/>
                  </a:lnTo>
                  <a:lnTo>
                    <a:pt x="350907" y="276076"/>
                  </a:lnTo>
                  <a:lnTo>
                    <a:pt x="316355" y="240416"/>
                  </a:lnTo>
                  <a:lnTo>
                    <a:pt x="278404" y="208800"/>
                  </a:lnTo>
                  <a:lnTo>
                    <a:pt x="237424" y="181447"/>
                  </a:lnTo>
                  <a:lnTo>
                    <a:pt x="193784" y="158576"/>
                  </a:lnTo>
                  <a:lnTo>
                    <a:pt x="147852" y="140406"/>
                  </a:lnTo>
                  <a:lnTo>
                    <a:pt x="99998" y="127157"/>
                  </a:lnTo>
                  <a:lnTo>
                    <a:pt x="50591" y="119047"/>
                  </a:lnTo>
                  <a:lnTo>
                    <a:pt x="0" y="116294"/>
                  </a:lnTo>
                  <a:lnTo>
                    <a:pt x="0" y="0"/>
                  </a:lnTo>
                  <a:lnTo>
                    <a:pt x="48760" y="2041"/>
                  </a:lnTo>
                  <a:lnTo>
                    <a:pt x="96707" y="8084"/>
                  </a:lnTo>
                  <a:lnTo>
                    <a:pt x="143631" y="18002"/>
                  </a:lnTo>
                  <a:lnTo>
                    <a:pt x="189323" y="31671"/>
                  </a:lnTo>
                  <a:lnTo>
                    <a:pt x="233571" y="48968"/>
                  </a:lnTo>
                  <a:lnTo>
                    <a:pt x="276167" y="69766"/>
                  </a:lnTo>
                  <a:lnTo>
                    <a:pt x="316901" y="93942"/>
                  </a:lnTo>
                  <a:lnTo>
                    <a:pt x="355561" y="121371"/>
                  </a:lnTo>
                  <a:lnTo>
                    <a:pt x="391939" y="151929"/>
                  </a:lnTo>
                  <a:lnTo>
                    <a:pt x="425825" y="185490"/>
                  </a:lnTo>
                  <a:lnTo>
                    <a:pt x="457008" y="221930"/>
                  </a:lnTo>
                  <a:lnTo>
                    <a:pt x="485279" y="261124"/>
                  </a:lnTo>
                  <a:lnTo>
                    <a:pt x="510427" y="302949"/>
                  </a:lnTo>
                  <a:lnTo>
                    <a:pt x="531991" y="346729"/>
                  </a:lnTo>
                  <a:lnTo>
                    <a:pt x="549653" y="391712"/>
                  </a:lnTo>
                  <a:lnTo>
                    <a:pt x="563424" y="437654"/>
                  </a:lnTo>
                  <a:lnTo>
                    <a:pt x="573310" y="484310"/>
                  </a:lnTo>
                  <a:lnTo>
                    <a:pt x="579322" y="531438"/>
                  </a:lnTo>
                  <a:lnTo>
                    <a:pt x="581468" y="578791"/>
                  </a:lnTo>
                  <a:lnTo>
                    <a:pt x="579758" y="626128"/>
                  </a:lnTo>
                  <a:lnTo>
                    <a:pt x="574198" y="673203"/>
                  </a:lnTo>
                  <a:lnTo>
                    <a:pt x="564800" y="719773"/>
                  </a:lnTo>
                  <a:lnTo>
                    <a:pt x="551570" y="765594"/>
                  </a:lnTo>
                  <a:lnTo>
                    <a:pt x="534519" y="810422"/>
                  </a:lnTo>
                  <a:lnTo>
                    <a:pt x="513655" y="854013"/>
                  </a:lnTo>
                  <a:lnTo>
                    <a:pt x="488987" y="896122"/>
                  </a:lnTo>
                  <a:close/>
                </a:path>
              </a:pathLst>
            </a:custGeom>
            <a:solidFill>
              <a:srgbClr val="EDC6B1"/>
            </a:solidFill>
            <a:ln>
              <a:solidFill>
                <a:srgbClr val="EDC6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63">
            <a:extLst>
              <a:ext uri="{FF2B5EF4-FFF2-40B4-BE49-F238E27FC236}">
                <a16:creationId xmlns:a16="http://schemas.microsoft.com/office/drawing/2014/main" xmlns="" id="{95BC6F60-58FC-4A62-6C35-36D0F542C524}"/>
              </a:ext>
            </a:extLst>
          </p:cNvPr>
          <p:cNvSpPr txBox="1"/>
          <p:nvPr/>
        </p:nvSpPr>
        <p:spPr>
          <a:xfrm>
            <a:off x="3747071" y="5445006"/>
            <a:ext cx="871855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spcBef>
                <a:spcPts val="120"/>
              </a:spcBef>
            </a:pPr>
            <a:r>
              <a:rPr sz="2000" spc="-105" dirty="0">
                <a:solidFill>
                  <a:schemeClr val="tx2"/>
                </a:solidFill>
                <a:latin typeface="Abadi" panose="020B0604020104020204" pitchFamily="34" charset="0"/>
                <a:ea typeface="CJ ONLYONE Bold" pitchFamily="18" charset="-127"/>
                <a:cs typeface="Calibri"/>
              </a:rPr>
              <a:t>43.8%</a:t>
            </a:r>
            <a:endParaRPr sz="2000" dirty="0">
              <a:solidFill>
                <a:schemeClr val="tx2"/>
              </a:solidFill>
              <a:latin typeface="Abadi" panose="020B0604020104020204" pitchFamily="34" charset="0"/>
              <a:ea typeface="CJ ONLYONE Bold" pitchFamily="18" charset="-127"/>
              <a:cs typeface="Calibri"/>
            </a:endParaRPr>
          </a:p>
        </p:txBody>
      </p:sp>
      <p:grpSp>
        <p:nvGrpSpPr>
          <p:cNvPr id="126" name="object 64">
            <a:extLst>
              <a:ext uri="{FF2B5EF4-FFF2-40B4-BE49-F238E27FC236}">
                <a16:creationId xmlns:a16="http://schemas.microsoft.com/office/drawing/2014/main" xmlns="" id="{B603F462-D142-E800-761B-64EF14CBCCFF}"/>
              </a:ext>
            </a:extLst>
          </p:cNvPr>
          <p:cNvGrpSpPr/>
          <p:nvPr/>
        </p:nvGrpSpPr>
        <p:grpSpPr>
          <a:xfrm>
            <a:off x="3617954" y="5053300"/>
            <a:ext cx="1130300" cy="1130300"/>
            <a:chOff x="3546321" y="4941069"/>
            <a:chExt cx="1130300" cy="1130300"/>
          </a:xfrm>
        </p:grpSpPr>
        <p:sp>
          <p:nvSpPr>
            <p:cNvPr id="127" name="object 65">
              <a:extLst>
                <a:ext uri="{FF2B5EF4-FFF2-40B4-BE49-F238E27FC236}">
                  <a16:creationId xmlns:a16="http://schemas.microsoft.com/office/drawing/2014/main" xmlns="" id="{C1043EFC-5FEB-0E69-5A1A-CE1FA103CDEC}"/>
                </a:ext>
              </a:extLst>
            </p:cNvPr>
            <p:cNvSpPr/>
            <p:nvPr/>
          </p:nvSpPr>
          <p:spPr>
            <a:xfrm>
              <a:off x="3546321" y="4941069"/>
              <a:ext cx="1130300" cy="1130300"/>
            </a:xfrm>
            <a:custGeom>
              <a:avLst/>
              <a:gdLst/>
              <a:ahLst/>
              <a:cxnLst/>
              <a:rect l="l" t="t" r="r" b="b"/>
              <a:pathLst>
                <a:path w="1130300" h="1130300">
                  <a:moveTo>
                    <a:pt x="564910" y="1129811"/>
                  </a:moveTo>
                  <a:lnTo>
                    <a:pt x="516163" y="1127738"/>
                  </a:lnTo>
                  <a:lnTo>
                    <a:pt x="468572" y="1121630"/>
                  </a:lnTo>
                  <a:lnTo>
                    <a:pt x="422302" y="1111658"/>
                  </a:lnTo>
                  <a:lnTo>
                    <a:pt x="377523" y="1097991"/>
                  </a:lnTo>
                  <a:lnTo>
                    <a:pt x="334403" y="1080799"/>
                  </a:lnTo>
                  <a:lnTo>
                    <a:pt x="293114" y="1060251"/>
                  </a:lnTo>
                  <a:lnTo>
                    <a:pt x="253823" y="1036516"/>
                  </a:lnTo>
                  <a:lnTo>
                    <a:pt x="216702" y="1009766"/>
                  </a:lnTo>
                  <a:lnTo>
                    <a:pt x="181918" y="980168"/>
                  </a:lnTo>
                  <a:lnTo>
                    <a:pt x="149643" y="947892"/>
                  </a:lnTo>
                  <a:lnTo>
                    <a:pt x="120045" y="913109"/>
                  </a:lnTo>
                  <a:lnTo>
                    <a:pt x="93294" y="875987"/>
                  </a:lnTo>
                  <a:lnTo>
                    <a:pt x="69560" y="836697"/>
                  </a:lnTo>
                  <a:lnTo>
                    <a:pt x="49012" y="795407"/>
                  </a:lnTo>
                  <a:lnTo>
                    <a:pt x="31820" y="752288"/>
                  </a:lnTo>
                  <a:lnTo>
                    <a:pt x="18153" y="707508"/>
                  </a:lnTo>
                  <a:lnTo>
                    <a:pt x="8181" y="661238"/>
                  </a:lnTo>
                  <a:lnTo>
                    <a:pt x="2073" y="613647"/>
                  </a:lnTo>
                  <a:lnTo>
                    <a:pt x="0" y="564908"/>
                  </a:lnTo>
                  <a:lnTo>
                    <a:pt x="2073" y="516163"/>
                  </a:lnTo>
                  <a:lnTo>
                    <a:pt x="8181" y="468572"/>
                  </a:lnTo>
                  <a:lnTo>
                    <a:pt x="18153" y="422302"/>
                  </a:lnTo>
                  <a:lnTo>
                    <a:pt x="31820" y="377523"/>
                  </a:lnTo>
                  <a:lnTo>
                    <a:pt x="49012" y="334403"/>
                  </a:lnTo>
                  <a:lnTo>
                    <a:pt x="69560" y="293114"/>
                  </a:lnTo>
                  <a:lnTo>
                    <a:pt x="93294" y="253823"/>
                  </a:lnTo>
                  <a:lnTo>
                    <a:pt x="120045" y="216702"/>
                  </a:lnTo>
                  <a:lnTo>
                    <a:pt x="149643" y="181918"/>
                  </a:lnTo>
                  <a:lnTo>
                    <a:pt x="181918" y="149643"/>
                  </a:lnTo>
                  <a:lnTo>
                    <a:pt x="216702" y="120045"/>
                  </a:lnTo>
                  <a:lnTo>
                    <a:pt x="253823" y="93294"/>
                  </a:lnTo>
                  <a:lnTo>
                    <a:pt x="293114" y="69560"/>
                  </a:lnTo>
                  <a:lnTo>
                    <a:pt x="334403" y="49012"/>
                  </a:lnTo>
                  <a:lnTo>
                    <a:pt x="377523" y="31820"/>
                  </a:lnTo>
                  <a:lnTo>
                    <a:pt x="422302" y="18153"/>
                  </a:lnTo>
                  <a:lnTo>
                    <a:pt x="468572" y="8181"/>
                  </a:lnTo>
                  <a:lnTo>
                    <a:pt x="516163" y="2073"/>
                  </a:lnTo>
                  <a:lnTo>
                    <a:pt x="564905" y="0"/>
                  </a:lnTo>
                  <a:lnTo>
                    <a:pt x="564905" y="112981"/>
                  </a:lnTo>
                  <a:lnTo>
                    <a:pt x="515663" y="115632"/>
                  </a:lnTo>
                  <a:lnTo>
                    <a:pt x="467957" y="123404"/>
                  </a:lnTo>
                  <a:lnTo>
                    <a:pt x="422062" y="136020"/>
                  </a:lnTo>
                  <a:lnTo>
                    <a:pt x="378255" y="153204"/>
                  </a:lnTo>
                  <a:lnTo>
                    <a:pt x="336810" y="174681"/>
                  </a:lnTo>
                  <a:lnTo>
                    <a:pt x="298004" y="200176"/>
                  </a:lnTo>
                  <a:lnTo>
                    <a:pt x="262113" y="229411"/>
                  </a:lnTo>
                  <a:lnTo>
                    <a:pt x="229411" y="262113"/>
                  </a:lnTo>
                  <a:lnTo>
                    <a:pt x="200176" y="298004"/>
                  </a:lnTo>
                  <a:lnTo>
                    <a:pt x="174681" y="336810"/>
                  </a:lnTo>
                  <a:lnTo>
                    <a:pt x="153204" y="378255"/>
                  </a:lnTo>
                  <a:lnTo>
                    <a:pt x="136020" y="422062"/>
                  </a:lnTo>
                  <a:lnTo>
                    <a:pt x="123404" y="467957"/>
                  </a:lnTo>
                  <a:lnTo>
                    <a:pt x="115632" y="515663"/>
                  </a:lnTo>
                  <a:lnTo>
                    <a:pt x="112981" y="564908"/>
                  </a:lnTo>
                  <a:lnTo>
                    <a:pt x="115632" y="614147"/>
                  </a:lnTo>
                  <a:lnTo>
                    <a:pt x="123404" y="661854"/>
                  </a:lnTo>
                  <a:lnTo>
                    <a:pt x="136020" y="707748"/>
                  </a:lnTo>
                  <a:lnTo>
                    <a:pt x="153204" y="751556"/>
                  </a:lnTo>
                  <a:lnTo>
                    <a:pt x="174681" y="793000"/>
                  </a:lnTo>
                  <a:lnTo>
                    <a:pt x="200176" y="831806"/>
                  </a:lnTo>
                  <a:lnTo>
                    <a:pt x="229411" y="867697"/>
                  </a:lnTo>
                  <a:lnTo>
                    <a:pt x="262113" y="900399"/>
                  </a:lnTo>
                  <a:lnTo>
                    <a:pt x="298004" y="929635"/>
                  </a:lnTo>
                  <a:lnTo>
                    <a:pt x="336810" y="955129"/>
                  </a:lnTo>
                  <a:lnTo>
                    <a:pt x="378255" y="976606"/>
                  </a:lnTo>
                  <a:lnTo>
                    <a:pt x="422062" y="993790"/>
                  </a:lnTo>
                  <a:lnTo>
                    <a:pt x="467957" y="1006406"/>
                  </a:lnTo>
                  <a:lnTo>
                    <a:pt x="515663" y="1014178"/>
                  </a:lnTo>
                  <a:lnTo>
                    <a:pt x="564905" y="1016830"/>
                  </a:lnTo>
                  <a:lnTo>
                    <a:pt x="903306" y="1016830"/>
                  </a:lnTo>
                  <a:lnTo>
                    <a:pt x="875987" y="1036516"/>
                  </a:lnTo>
                  <a:lnTo>
                    <a:pt x="836697" y="1060251"/>
                  </a:lnTo>
                  <a:lnTo>
                    <a:pt x="795407" y="1080799"/>
                  </a:lnTo>
                  <a:lnTo>
                    <a:pt x="752288" y="1097991"/>
                  </a:lnTo>
                  <a:lnTo>
                    <a:pt x="707508" y="1111658"/>
                  </a:lnTo>
                  <a:lnTo>
                    <a:pt x="661238" y="1121630"/>
                  </a:lnTo>
                  <a:lnTo>
                    <a:pt x="613647" y="1127738"/>
                  </a:lnTo>
                  <a:lnTo>
                    <a:pt x="564910" y="1129811"/>
                  </a:lnTo>
                  <a:close/>
                </a:path>
                <a:path w="1130300" h="1130300">
                  <a:moveTo>
                    <a:pt x="903306" y="1016830"/>
                  </a:moveTo>
                  <a:lnTo>
                    <a:pt x="564905" y="1016830"/>
                  </a:lnTo>
                  <a:lnTo>
                    <a:pt x="614147" y="1014178"/>
                  </a:lnTo>
                  <a:lnTo>
                    <a:pt x="661854" y="1006406"/>
                  </a:lnTo>
                  <a:lnTo>
                    <a:pt x="707748" y="993790"/>
                  </a:lnTo>
                  <a:lnTo>
                    <a:pt x="751556" y="976606"/>
                  </a:lnTo>
                  <a:lnTo>
                    <a:pt x="793000" y="955129"/>
                  </a:lnTo>
                  <a:lnTo>
                    <a:pt x="831806" y="929635"/>
                  </a:lnTo>
                  <a:lnTo>
                    <a:pt x="867697" y="900399"/>
                  </a:lnTo>
                  <a:lnTo>
                    <a:pt x="900399" y="867697"/>
                  </a:lnTo>
                  <a:lnTo>
                    <a:pt x="929634" y="831806"/>
                  </a:lnTo>
                  <a:lnTo>
                    <a:pt x="955129" y="793000"/>
                  </a:lnTo>
                  <a:lnTo>
                    <a:pt x="976606" y="751556"/>
                  </a:lnTo>
                  <a:lnTo>
                    <a:pt x="993790" y="707748"/>
                  </a:lnTo>
                  <a:lnTo>
                    <a:pt x="1006406" y="661854"/>
                  </a:lnTo>
                  <a:lnTo>
                    <a:pt x="1014178" y="614147"/>
                  </a:lnTo>
                  <a:lnTo>
                    <a:pt x="1016829" y="564903"/>
                  </a:lnTo>
                  <a:lnTo>
                    <a:pt x="1014178" y="515663"/>
                  </a:lnTo>
                  <a:lnTo>
                    <a:pt x="1006406" y="467957"/>
                  </a:lnTo>
                  <a:lnTo>
                    <a:pt x="993790" y="422062"/>
                  </a:lnTo>
                  <a:lnTo>
                    <a:pt x="976606" y="378255"/>
                  </a:lnTo>
                  <a:lnTo>
                    <a:pt x="955129" y="336810"/>
                  </a:lnTo>
                  <a:lnTo>
                    <a:pt x="929634" y="298004"/>
                  </a:lnTo>
                  <a:lnTo>
                    <a:pt x="900399" y="262113"/>
                  </a:lnTo>
                  <a:lnTo>
                    <a:pt x="867697" y="229411"/>
                  </a:lnTo>
                  <a:lnTo>
                    <a:pt x="831806" y="200176"/>
                  </a:lnTo>
                  <a:lnTo>
                    <a:pt x="793000" y="174681"/>
                  </a:lnTo>
                  <a:lnTo>
                    <a:pt x="751556" y="153204"/>
                  </a:lnTo>
                  <a:lnTo>
                    <a:pt x="707748" y="136020"/>
                  </a:lnTo>
                  <a:lnTo>
                    <a:pt x="661854" y="123404"/>
                  </a:lnTo>
                  <a:lnTo>
                    <a:pt x="614147" y="115632"/>
                  </a:lnTo>
                  <a:lnTo>
                    <a:pt x="564905" y="112981"/>
                  </a:lnTo>
                  <a:lnTo>
                    <a:pt x="564905" y="0"/>
                  </a:lnTo>
                  <a:lnTo>
                    <a:pt x="613647" y="2073"/>
                  </a:lnTo>
                  <a:lnTo>
                    <a:pt x="661238" y="8181"/>
                  </a:lnTo>
                  <a:lnTo>
                    <a:pt x="707508" y="18153"/>
                  </a:lnTo>
                  <a:lnTo>
                    <a:pt x="752288" y="31820"/>
                  </a:lnTo>
                  <a:lnTo>
                    <a:pt x="795407" y="49012"/>
                  </a:lnTo>
                  <a:lnTo>
                    <a:pt x="836697" y="69560"/>
                  </a:lnTo>
                  <a:lnTo>
                    <a:pt x="875987" y="93294"/>
                  </a:lnTo>
                  <a:lnTo>
                    <a:pt x="913109" y="120045"/>
                  </a:lnTo>
                  <a:lnTo>
                    <a:pt x="947892" y="149643"/>
                  </a:lnTo>
                  <a:lnTo>
                    <a:pt x="980167" y="181918"/>
                  </a:lnTo>
                  <a:lnTo>
                    <a:pt x="1009765" y="216702"/>
                  </a:lnTo>
                  <a:lnTo>
                    <a:pt x="1036516" y="253823"/>
                  </a:lnTo>
                  <a:lnTo>
                    <a:pt x="1060250" y="293114"/>
                  </a:lnTo>
                  <a:lnTo>
                    <a:pt x="1080799" y="334403"/>
                  </a:lnTo>
                  <a:lnTo>
                    <a:pt x="1097991" y="377523"/>
                  </a:lnTo>
                  <a:lnTo>
                    <a:pt x="1111658" y="422302"/>
                  </a:lnTo>
                  <a:lnTo>
                    <a:pt x="1121630" y="468572"/>
                  </a:lnTo>
                  <a:lnTo>
                    <a:pt x="1127737" y="516163"/>
                  </a:lnTo>
                  <a:lnTo>
                    <a:pt x="1129811" y="564903"/>
                  </a:lnTo>
                  <a:lnTo>
                    <a:pt x="1127737" y="613647"/>
                  </a:lnTo>
                  <a:lnTo>
                    <a:pt x="1121630" y="661238"/>
                  </a:lnTo>
                  <a:lnTo>
                    <a:pt x="1111658" y="707508"/>
                  </a:lnTo>
                  <a:lnTo>
                    <a:pt x="1097991" y="752288"/>
                  </a:lnTo>
                  <a:lnTo>
                    <a:pt x="1080799" y="795407"/>
                  </a:lnTo>
                  <a:lnTo>
                    <a:pt x="1060250" y="836697"/>
                  </a:lnTo>
                  <a:lnTo>
                    <a:pt x="1036516" y="875987"/>
                  </a:lnTo>
                  <a:lnTo>
                    <a:pt x="1009765" y="913109"/>
                  </a:lnTo>
                  <a:lnTo>
                    <a:pt x="980167" y="947892"/>
                  </a:lnTo>
                  <a:lnTo>
                    <a:pt x="947892" y="980168"/>
                  </a:lnTo>
                  <a:lnTo>
                    <a:pt x="913109" y="1009766"/>
                  </a:lnTo>
                  <a:lnTo>
                    <a:pt x="903306" y="101683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66">
              <a:extLst>
                <a:ext uri="{FF2B5EF4-FFF2-40B4-BE49-F238E27FC236}">
                  <a16:creationId xmlns:a16="http://schemas.microsoft.com/office/drawing/2014/main" xmlns="" id="{79A06E55-6C3C-55C3-D2F9-54158557A749}"/>
                </a:ext>
              </a:extLst>
            </p:cNvPr>
            <p:cNvSpPr/>
            <p:nvPr/>
          </p:nvSpPr>
          <p:spPr>
            <a:xfrm>
              <a:off x="4111227" y="4941069"/>
              <a:ext cx="565150" cy="1087755"/>
            </a:xfrm>
            <a:custGeom>
              <a:avLst/>
              <a:gdLst/>
              <a:ahLst/>
              <a:cxnLst/>
              <a:rect l="l" t="t" r="r" b="b"/>
              <a:pathLst>
                <a:path w="565150" h="1087754">
                  <a:moveTo>
                    <a:pt x="214539" y="1087487"/>
                  </a:moveTo>
                  <a:lnTo>
                    <a:pt x="171631" y="982971"/>
                  </a:lnTo>
                  <a:lnTo>
                    <a:pt x="216159" y="961807"/>
                  </a:lnTo>
                  <a:lnTo>
                    <a:pt x="257447" y="936390"/>
                  </a:lnTo>
                  <a:lnTo>
                    <a:pt x="295307" y="907074"/>
                  </a:lnTo>
                  <a:lnTo>
                    <a:pt x="329546" y="874213"/>
                  </a:lnTo>
                  <a:lnTo>
                    <a:pt x="359976" y="838162"/>
                  </a:lnTo>
                  <a:lnTo>
                    <a:pt x="386404" y="799276"/>
                  </a:lnTo>
                  <a:lnTo>
                    <a:pt x="408641" y="757908"/>
                  </a:lnTo>
                  <a:lnTo>
                    <a:pt x="426496" y="714413"/>
                  </a:lnTo>
                  <a:lnTo>
                    <a:pt x="439779" y="669145"/>
                  </a:lnTo>
                  <a:lnTo>
                    <a:pt x="448300" y="622459"/>
                  </a:lnTo>
                  <a:lnTo>
                    <a:pt x="451867" y="574709"/>
                  </a:lnTo>
                  <a:lnTo>
                    <a:pt x="450290" y="526250"/>
                  </a:lnTo>
                  <a:lnTo>
                    <a:pt x="443379" y="477436"/>
                  </a:lnTo>
                  <a:lnTo>
                    <a:pt x="431233" y="429654"/>
                  </a:lnTo>
                  <a:lnTo>
                    <a:pt x="414288" y="384226"/>
                  </a:lnTo>
                  <a:lnTo>
                    <a:pt x="392854" y="341409"/>
                  </a:lnTo>
                  <a:lnTo>
                    <a:pt x="367242" y="301456"/>
                  </a:lnTo>
                  <a:lnTo>
                    <a:pt x="337762" y="264625"/>
                  </a:lnTo>
                  <a:lnTo>
                    <a:pt x="304726" y="231170"/>
                  </a:lnTo>
                  <a:lnTo>
                    <a:pt x="268445" y="201346"/>
                  </a:lnTo>
                  <a:lnTo>
                    <a:pt x="229228" y="175410"/>
                  </a:lnTo>
                  <a:lnTo>
                    <a:pt x="187387" y="153617"/>
                  </a:lnTo>
                  <a:lnTo>
                    <a:pt x="143233" y="136222"/>
                  </a:lnTo>
                  <a:lnTo>
                    <a:pt x="97077" y="123480"/>
                  </a:lnTo>
                  <a:lnTo>
                    <a:pt x="49228" y="115648"/>
                  </a:lnTo>
                  <a:lnTo>
                    <a:pt x="0" y="112981"/>
                  </a:lnTo>
                  <a:lnTo>
                    <a:pt x="0" y="0"/>
                  </a:lnTo>
                  <a:lnTo>
                    <a:pt x="47198" y="1957"/>
                  </a:lnTo>
                  <a:lnTo>
                    <a:pt x="93440" y="7733"/>
                  </a:lnTo>
                  <a:lnTo>
                    <a:pt x="138552" y="17186"/>
                  </a:lnTo>
                  <a:lnTo>
                    <a:pt x="182361" y="30172"/>
                  </a:lnTo>
                  <a:lnTo>
                    <a:pt x="224693" y="46549"/>
                  </a:lnTo>
                  <a:lnTo>
                    <a:pt x="265375" y="66174"/>
                  </a:lnTo>
                  <a:lnTo>
                    <a:pt x="304231" y="88904"/>
                  </a:lnTo>
                  <a:lnTo>
                    <a:pt x="341089" y="114596"/>
                  </a:lnTo>
                  <a:lnTo>
                    <a:pt x="375776" y="143108"/>
                  </a:lnTo>
                  <a:lnTo>
                    <a:pt x="408116" y="174297"/>
                  </a:lnTo>
                  <a:lnTo>
                    <a:pt x="437937" y="208019"/>
                  </a:lnTo>
                  <a:lnTo>
                    <a:pt x="465065" y="244133"/>
                  </a:lnTo>
                  <a:lnTo>
                    <a:pt x="489325" y="282494"/>
                  </a:lnTo>
                  <a:lnTo>
                    <a:pt x="510545" y="322962"/>
                  </a:lnTo>
                  <a:lnTo>
                    <a:pt x="528551" y="365392"/>
                  </a:lnTo>
                  <a:lnTo>
                    <a:pt x="543168" y="409641"/>
                  </a:lnTo>
                  <a:lnTo>
                    <a:pt x="554223" y="455568"/>
                  </a:lnTo>
                  <a:lnTo>
                    <a:pt x="561438" y="502252"/>
                  </a:lnTo>
                  <a:lnTo>
                    <a:pt x="564721" y="548738"/>
                  </a:lnTo>
                  <a:lnTo>
                    <a:pt x="564179" y="594827"/>
                  </a:lnTo>
                  <a:lnTo>
                    <a:pt x="559917" y="640321"/>
                  </a:lnTo>
                  <a:lnTo>
                    <a:pt x="552043" y="685023"/>
                  </a:lnTo>
                  <a:lnTo>
                    <a:pt x="540663" y="728733"/>
                  </a:lnTo>
                  <a:lnTo>
                    <a:pt x="525884" y="771254"/>
                  </a:lnTo>
                  <a:lnTo>
                    <a:pt x="507811" y="812388"/>
                  </a:lnTo>
                  <a:lnTo>
                    <a:pt x="486552" y="851937"/>
                  </a:lnTo>
                  <a:lnTo>
                    <a:pt x="462212" y="889702"/>
                  </a:lnTo>
                  <a:lnTo>
                    <a:pt x="434899" y="925486"/>
                  </a:lnTo>
                  <a:lnTo>
                    <a:pt x="404719" y="959091"/>
                  </a:lnTo>
                  <a:lnTo>
                    <a:pt x="371779" y="990318"/>
                  </a:lnTo>
                  <a:lnTo>
                    <a:pt x="336184" y="1018969"/>
                  </a:lnTo>
                  <a:lnTo>
                    <a:pt x="298041" y="1044846"/>
                  </a:lnTo>
                  <a:lnTo>
                    <a:pt x="257457" y="1067751"/>
                  </a:lnTo>
                  <a:lnTo>
                    <a:pt x="214539" y="1087487"/>
                  </a:lnTo>
                  <a:close/>
                </a:path>
              </a:pathLst>
            </a:custGeom>
            <a:solidFill>
              <a:srgbClr val="7C96AB"/>
            </a:solidFill>
            <a:ln>
              <a:solidFill>
                <a:srgbClr val="7C96A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9" name="object 67">
            <a:extLst>
              <a:ext uri="{FF2B5EF4-FFF2-40B4-BE49-F238E27FC236}">
                <a16:creationId xmlns:a16="http://schemas.microsoft.com/office/drawing/2014/main" xmlns="" id="{A39E27CC-B4F7-C68D-CBC4-33ED7452EFA6}"/>
              </a:ext>
            </a:extLst>
          </p:cNvPr>
          <p:cNvSpPr txBox="1"/>
          <p:nvPr/>
        </p:nvSpPr>
        <p:spPr>
          <a:xfrm>
            <a:off x="5075592" y="5450453"/>
            <a:ext cx="859790" cy="32444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spcBef>
                <a:spcPts val="130"/>
              </a:spcBef>
            </a:pPr>
            <a:r>
              <a:rPr sz="2000" spc="-125" dirty="0">
                <a:solidFill>
                  <a:schemeClr val="tx2"/>
                </a:solidFill>
                <a:latin typeface="Abadi" panose="020B0604020104020204" pitchFamily="34" charset="0"/>
                <a:ea typeface="CJ ONLYONE Bold" pitchFamily="18" charset="-127"/>
                <a:cs typeface="Calibri"/>
              </a:rPr>
              <a:t>45.4%</a:t>
            </a:r>
            <a:endParaRPr sz="2000" dirty="0">
              <a:solidFill>
                <a:schemeClr val="tx2"/>
              </a:solidFill>
              <a:latin typeface="Abadi" panose="020B0604020104020204" pitchFamily="34" charset="0"/>
              <a:ea typeface="CJ ONLYONE Bold" pitchFamily="18" charset="-127"/>
              <a:cs typeface="Calibri"/>
            </a:endParaRPr>
          </a:p>
        </p:txBody>
      </p:sp>
      <p:grpSp>
        <p:nvGrpSpPr>
          <p:cNvPr id="130" name="object 68">
            <a:extLst>
              <a:ext uri="{FF2B5EF4-FFF2-40B4-BE49-F238E27FC236}">
                <a16:creationId xmlns:a16="http://schemas.microsoft.com/office/drawing/2014/main" xmlns="" id="{F28F23C2-F3BB-D867-8F22-C7BE21766005}"/>
              </a:ext>
            </a:extLst>
          </p:cNvPr>
          <p:cNvGrpSpPr/>
          <p:nvPr/>
        </p:nvGrpSpPr>
        <p:grpSpPr>
          <a:xfrm>
            <a:off x="4928743" y="5061255"/>
            <a:ext cx="1124585" cy="1124585"/>
            <a:chOff x="4857109" y="4919995"/>
            <a:chExt cx="1124585" cy="1124585"/>
          </a:xfrm>
        </p:grpSpPr>
        <p:sp>
          <p:nvSpPr>
            <p:cNvPr id="131" name="object 69">
              <a:extLst>
                <a:ext uri="{FF2B5EF4-FFF2-40B4-BE49-F238E27FC236}">
                  <a16:creationId xmlns:a16="http://schemas.microsoft.com/office/drawing/2014/main" xmlns="" id="{F5A29A72-7D81-E000-6C67-E57AF89EC62F}"/>
                </a:ext>
              </a:extLst>
            </p:cNvPr>
            <p:cNvSpPr/>
            <p:nvPr/>
          </p:nvSpPr>
          <p:spPr>
            <a:xfrm>
              <a:off x="4857109" y="4919995"/>
              <a:ext cx="1124585" cy="1124585"/>
            </a:xfrm>
            <a:custGeom>
              <a:avLst/>
              <a:gdLst/>
              <a:ahLst/>
              <a:cxnLst/>
              <a:rect l="l" t="t" r="r" b="b"/>
              <a:pathLst>
                <a:path w="1124585" h="1124585">
                  <a:moveTo>
                    <a:pt x="562120" y="1124239"/>
                  </a:moveTo>
                  <a:lnTo>
                    <a:pt x="513616" y="1122175"/>
                  </a:lnTo>
                  <a:lnTo>
                    <a:pt x="466260" y="1116098"/>
                  </a:lnTo>
                  <a:lnTo>
                    <a:pt x="420219" y="1106175"/>
                  </a:lnTo>
                  <a:lnTo>
                    <a:pt x="375660" y="1092575"/>
                  </a:lnTo>
                  <a:lnTo>
                    <a:pt x="332754" y="1075468"/>
                  </a:lnTo>
                  <a:lnTo>
                    <a:pt x="291667" y="1055021"/>
                  </a:lnTo>
                  <a:lnTo>
                    <a:pt x="252571" y="1031404"/>
                  </a:lnTo>
                  <a:lnTo>
                    <a:pt x="215632" y="1004785"/>
                  </a:lnTo>
                  <a:lnTo>
                    <a:pt x="181020" y="975333"/>
                  </a:lnTo>
                  <a:lnTo>
                    <a:pt x="148904" y="943217"/>
                  </a:lnTo>
                  <a:lnTo>
                    <a:pt x="119452" y="908605"/>
                  </a:lnTo>
                  <a:lnTo>
                    <a:pt x="92833" y="871667"/>
                  </a:lnTo>
                  <a:lnTo>
                    <a:pt x="69216" y="832570"/>
                  </a:lnTo>
                  <a:lnTo>
                    <a:pt x="48770" y="791484"/>
                  </a:lnTo>
                  <a:lnTo>
                    <a:pt x="31662" y="748577"/>
                  </a:lnTo>
                  <a:lnTo>
                    <a:pt x="18063" y="704019"/>
                  </a:lnTo>
                  <a:lnTo>
                    <a:pt x="8140" y="657977"/>
                  </a:lnTo>
                  <a:lnTo>
                    <a:pt x="2062" y="610621"/>
                  </a:lnTo>
                  <a:lnTo>
                    <a:pt x="0" y="562133"/>
                  </a:lnTo>
                  <a:lnTo>
                    <a:pt x="2062" y="513617"/>
                  </a:lnTo>
                  <a:lnTo>
                    <a:pt x="8140" y="466261"/>
                  </a:lnTo>
                  <a:lnTo>
                    <a:pt x="18063" y="420219"/>
                  </a:lnTo>
                  <a:lnTo>
                    <a:pt x="31662" y="375661"/>
                  </a:lnTo>
                  <a:lnTo>
                    <a:pt x="48770" y="332754"/>
                  </a:lnTo>
                  <a:lnTo>
                    <a:pt x="69216" y="291668"/>
                  </a:lnTo>
                  <a:lnTo>
                    <a:pt x="92833" y="252571"/>
                  </a:lnTo>
                  <a:lnTo>
                    <a:pt x="119452" y="215633"/>
                  </a:lnTo>
                  <a:lnTo>
                    <a:pt x="148904" y="181021"/>
                  </a:lnTo>
                  <a:lnTo>
                    <a:pt x="181020" y="148905"/>
                  </a:lnTo>
                  <a:lnTo>
                    <a:pt x="215632" y="119453"/>
                  </a:lnTo>
                  <a:lnTo>
                    <a:pt x="252571" y="92834"/>
                  </a:lnTo>
                  <a:lnTo>
                    <a:pt x="291667" y="69217"/>
                  </a:lnTo>
                  <a:lnTo>
                    <a:pt x="332754" y="48770"/>
                  </a:lnTo>
                  <a:lnTo>
                    <a:pt x="375660" y="31663"/>
                  </a:lnTo>
                  <a:lnTo>
                    <a:pt x="420219" y="18063"/>
                  </a:lnTo>
                  <a:lnTo>
                    <a:pt x="466260" y="8140"/>
                  </a:lnTo>
                  <a:lnTo>
                    <a:pt x="513616" y="2063"/>
                  </a:lnTo>
                  <a:lnTo>
                    <a:pt x="562116" y="0"/>
                  </a:lnTo>
                  <a:lnTo>
                    <a:pt x="562118" y="112423"/>
                  </a:lnTo>
                  <a:lnTo>
                    <a:pt x="513119" y="115062"/>
                  </a:lnTo>
                  <a:lnTo>
                    <a:pt x="465648" y="122796"/>
                  </a:lnTo>
                  <a:lnTo>
                    <a:pt x="419980" y="135349"/>
                  </a:lnTo>
                  <a:lnTo>
                    <a:pt x="376388" y="152449"/>
                  </a:lnTo>
                  <a:lnTo>
                    <a:pt x="335148" y="173820"/>
                  </a:lnTo>
                  <a:lnTo>
                    <a:pt x="296534" y="199189"/>
                  </a:lnTo>
                  <a:lnTo>
                    <a:pt x="260820" y="228280"/>
                  </a:lnTo>
                  <a:lnTo>
                    <a:pt x="228280" y="260820"/>
                  </a:lnTo>
                  <a:lnTo>
                    <a:pt x="199188" y="296535"/>
                  </a:lnTo>
                  <a:lnTo>
                    <a:pt x="173820" y="335149"/>
                  </a:lnTo>
                  <a:lnTo>
                    <a:pt x="152448" y="376389"/>
                  </a:lnTo>
                  <a:lnTo>
                    <a:pt x="135349" y="419980"/>
                  </a:lnTo>
                  <a:lnTo>
                    <a:pt x="122795" y="465649"/>
                  </a:lnTo>
                  <a:lnTo>
                    <a:pt x="115062" y="513120"/>
                  </a:lnTo>
                  <a:lnTo>
                    <a:pt x="112424" y="562133"/>
                  </a:lnTo>
                  <a:lnTo>
                    <a:pt x="115062" y="611118"/>
                  </a:lnTo>
                  <a:lnTo>
                    <a:pt x="122795" y="658589"/>
                  </a:lnTo>
                  <a:lnTo>
                    <a:pt x="135349" y="704257"/>
                  </a:lnTo>
                  <a:lnTo>
                    <a:pt x="152448" y="747849"/>
                  </a:lnTo>
                  <a:lnTo>
                    <a:pt x="173820" y="789089"/>
                  </a:lnTo>
                  <a:lnTo>
                    <a:pt x="199188" y="827703"/>
                  </a:lnTo>
                  <a:lnTo>
                    <a:pt x="228280" y="863418"/>
                  </a:lnTo>
                  <a:lnTo>
                    <a:pt x="260820" y="895958"/>
                  </a:lnTo>
                  <a:lnTo>
                    <a:pt x="296534" y="925049"/>
                  </a:lnTo>
                  <a:lnTo>
                    <a:pt x="335148" y="950418"/>
                  </a:lnTo>
                  <a:lnTo>
                    <a:pt x="376388" y="971789"/>
                  </a:lnTo>
                  <a:lnTo>
                    <a:pt x="419980" y="988889"/>
                  </a:lnTo>
                  <a:lnTo>
                    <a:pt x="465648" y="1001443"/>
                  </a:lnTo>
                  <a:lnTo>
                    <a:pt x="513119" y="1009176"/>
                  </a:lnTo>
                  <a:lnTo>
                    <a:pt x="562118" y="1011815"/>
                  </a:lnTo>
                  <a:lnTo>
                    <a:pt x="898850" y="1011815"/>
                  </a:lnTo>
                  <a:lnTo>
                    <a:pt x="871666" y="1031404"/>
                  </a:lnTo>
                  <a:lnTo>
                    <a:pt x="832569" y="1055021"/>
                  </a:lnTo>
                  <a:lnTo>
                    <a:pt x="791483" y="1075468"/>
                  </a:lnTo>
                  <a:lnTo>
                    <a:pt x="748577" y="1092575"/>
                  </a:lnTo>
                  <a:lnTo>
                    <a:pt x="704018" y="1106175"/>
                  </a:lnTo>
                  <a:lnTo>
                    <a:pt x="657976" y="1116098"/>
                  </a:lnTo>
                  <a:lnTo>
                    <a:pt x="610620" y="1122175"/>
                  </a:lnTo>
                  <a:lnTo>
                    <a:pt x="562120" y="1124239"/>
                  </a:lnTo>
                  <a:close/>
                </a:path>
                <a:path w="1124585" h="1124585">
                  <a:moveTo>
                    <a:pt x="898850" y="1011815"/>
                  </a:moveTo>
                  <a:lnTo>
                    <a:pt x="562118" y="1011815"/>
                  </a:lnTo>
                  <a:lnTo>
                    <a:pt x="611118" y="1009176"/>
                  </a:lnTo>
                  <a:lnTo>
                    <a:pt x="658589" y="1001443"/>
                  </a:lnTo>
                  <a:lnTo>
                    <a:pt x="704257" y="988889"/>
                  </a:lnTo>
                  <a:lnTo>
                    <a:pt x="747848" y="971789"/>
                  </a:lnTo>
                  <a:lnTo>
                    <a:pt x="789088" y="950418"/>
                  </a:lnTo>
                  <a:lnTo>
                    <a:pt x="827703" y="925049"/>
                  </a:lnTo>
                  <a:lnTo>
                    <a:pt x="863417" y="895958"/>
                  </a:lnTo>
                  <a:lnTo>
                    <a:pt x="895957" y="863418"/>
                  </a:lnTo>
                  <a:lnTo>
                    <a:pt x="925049" y="827703"/>
                  </a:lnTo>
                  <a:lnTo>
                    <a:pt x="950417" y="789089"/>
                  </a:lnTo>
                  <a:lnTo>
                    <a:pt x="971789" y="747849"/>
                  </a:lnTo>
                  <a:lnTo>
                    <a:pt x="988888" y="704257"/>
                  </a:lnTo>
                  <a:lnTo>
                    <a:pt x="1001442" y="658589"/>
                  </a:lnTo>
                  <a:lnTo>
                    <a:pt x="1009175" y="611118"/>
                  </a:lnTo>
                  <a:lnTo>
                    <a:pt x="1011813" y="562105"/>
                  </a:lnTo>
                  <a:lnTo>
                    <a:pt x="1009175" y="513120"/>
                  </a:lnTo>
                  <a:lnTo>
                    <a:pt x="1001442" y="465649"/>
                  </a:lnTo>
                  <a:lnTo>
                    <a:pt x="988888" y="419980"/>
                  </a:lnTo>
                  <a:lnTo>
                    <a:pt x="971789" y="376389"/>
                  </a:lnTo>
                  <a:lnTo>
                    <a:pt x="950417" y="335149"/>
                  </a:lnTo>
                  <a:lnTo>
                    <a:pt x="925049" y="296535"/>
                  </a:lnTo>
                  <a:lnTo>
                    <a:pt x="895957" y="260820"/>
                  </a:lnTo>
                  <a:lnTo>
                    <a:pt x="863417" y="228280"/>
                  </a:lnTo>
                  <a:lnTo>
                    <a:pt x="827703" y="199189"/>
                  </a:lnTo>
                  <a:lnTo>
                    <a:pt x="789088" y="173820"/>
                  </a:lnTo>
                  <a:lnTo>
                    <a:pt x="747848" y="152449"/>
                  </a:lnTo>
                  <a:lnTo>
                    <a:pt x="704257" y="135349"/>
                  </a:lnTo>
                  <a:lnTo>
                    <a:pt x="658589" y="122796"/>
                  </a:lnTo>
                  <a:lnTo>
                    <a:pt x="611118" y="115062"/>
                  </a:lnTo>
                  <a:lnTo>
                    <a:pt x="562118" y="112423"/>
                  </a:lnTo>
                  <a:lnTo>
                    <a:pt x="562118" y="0"/>
                  </a:lnTo>
                  <a:lnTo>
                    <a:pt x="610620" y="2063"/>
                  </a:lnTo>
                  <a:lnTo>
                    <a:pt x="657976" y="8140"/>
                  </a:lnTo>
                  <a:lnTo>
                    <a:pt x="704018" y="18063"/>
                  </a:lnTo>
                  <a:lnTo>
                    <a:pt x="748577" y="31663"/>
                  </a:lnTo>
                  <a:lnTo>
                    <a:pt x="791483" y="48770"/>
                  </a:lnTo>
                  <a:lnTo>
                    <a:pt x="832569" y="69217"/>
                  </a:lnTo>
                  <a:lnTo>
                    <a:pt x="871666" y="92834"/>
                  </a:lnTo>
                  <a:lnTo>
                    <a:pt x="908605" y="119453"/>
                  </a:lnTo>
                  <a:lnTo>
                    <a:pt x="943216" y="148905"/>
                  </a:lnTo>
                  <a:lnTo>
                    <a:pt x="975333" y="181021"/>
                  </a:lnTo>
                  <a:lnTo>
                    <a:pt x="1004785" y="215633"/>
                  </a:lnTo>
                  <a:lnTo>
                    <a:pt x="1031404" y="252571"/>
                  </a:lnTo>
                  <a:lnTo>
                    <a:pt x="1055021" y="291668"/>
                  </a:lnTo>
                  <a:lnTo>
                    <a:pt x="1075467" y="332754"/>
                  </a:lnTo>
                  <a:lnTo>
                    <a:pt x="1092575" y="375661"/>
                  </a:lnTo>
                  <a:lnTo>
                    <a:pt x="1106174" y="420219"/>
                  </a:lnTo>
                  <a:lnTo>
                    <a:pt x="1116097" y="466261"/>
                  </a:lnTo>
                  <a:lnTo>
                    <a:pt x="1122175" y="513617"/>
                  </a:lnTo>
                  <a:lnTo>
                    <a:pt x="1124237" y="562105"/>
                  </a:lnTo>
                  <a:lnTo>
                    <a:pt x="1122175" y="610621"/>
                  </a:lnTo>
                  <a:lnTo>
                    <a:pt x="1116097" y="657977"/>
                  </a:lnTo>
                  <a:lnTo>
                    <a:pt x="1106174" y="704019"/>
                  </a:lnTo>
                  <a:lnTo>
                    <a:pt x="1092575" y="748577"/>
                  </a:lnTo>
                  <a:lnTo>
                    <a:pt x="1075467" y="791484"/>
                  </a:lnTo>
                  <a:lnTo>
                    <a:pt x="1055021" y="832570"/>
                  </a:lnTo>
                  <a:lnTo>
                    <a:pt x="1031404" y="871667"/>
                  </a:lnTo>
                  <a:lnTo>
                    <a:pt x="1004785" y="908605"/>
                  </a:lnTo>
                  <a:lnTo>
                    <a:pt x="975333" y="943217"/>
                  </a:lnTo>
                  <a:lnTo>
                    <a:pt x="943216" y="975333"/>
                  </a:lnTo>
                  <a:lnTo>
                    <a:pt x="908605" y="1004785"/>
                  </a:lnTo>
                  <a:lnTo>
                    <a:pt x="898850" y="1011815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2" name="object 70">
              <a:extLst>
                <a:ext uri="{FF2B5EF4-FFF2-40B4-BE49-F238E27FC236}">
                  <a16:creationId xmlns:a16="http://schemas.microsoft.com/office/drawing/2014/main" xmlns="" id="{739D3D88-3623-5411-7E76-72CEFD7CECF8}"/>
                </a:ext>
              </a:extLst>
            </p:cNvPr>
            <p:cNvSpPr/>
            <p:nvPr/>
          </p:nvSpPr>
          <p:spPr>
            <a:xfrm>
              <a:off x="5419228" y="4919995"/>
              <a:ext cx="561975" cy="1101090"/>
            </a:xfrm>
            <a:custGeom>
              <a:avLst/>
              <a:gdLst/>
              <a:ahLst/>
              <a:cxnLst/>
              <a:rect l="l" t="t" r="r" b="b"/>
              <a:pathLst>
                <a:path w="561975" h="1101089">
                  <a:moveTo>
                    <a:pt x="160215" y="1100923"/>
                  </a:moveTo>
                  <a:lnTo>
                    <a:pt x="128172" y="993162"/>
                  </a:lnTo>
                  <a:lnTo>
                    <a:pt x="172803" y="977314"/>
                  </a:lnTo>
                  <a:lnTo>
                    <a:pt x="214818" y="957253"/>
                  </a:lnTo>
                  <a:lnTo>
                    <a:pt x="254025" y="933278"/>
                  </a:lnTo>
                  <a:lnTo>
                    <a:pt x="290232" y="905692"/>
                  </a:lnTo>
                  <a:lnTo>
                    <a:pt x="323247" y="874794"/>
                  </a:lnTo>
                  <a:lnTo>
                    <a:pt x="352878" y="840887"/>
                  </a:lnTo>
                  <a:lnTo>
                    <a:pt x="378931" y="804270"/>
                  </a:lnTo>
                  <a:lnTo>
                    <a:pt x="401216" y="765244"/>
                  </a:lnTo>
                  <a:lnTo>
                    <a:pt x="419539" y="724111"/>
                  </a:lnTo>
                  <a:lnTo>
                    <a:pt x="433709" y="681170"/>
                  </a:lnTo>
                  <a:lnTo>
                    <a:pt x="443533" y="636724"/>
                  </a:lnTo>
                  <a:lnTo>
                    <a:pt x="448819" y="591073"/>
                  </a:lnTo>
                  <a:lnTo>
                    <a:pt x="449375" y="544517"/>
                  </a:lnTo>
                  <a:lnTo>
                    <a:pt x="445008" y="497358"/>
                  </a:lnTo>
                  <a:lnTo>
                    <a:pt x="435752" y="450910"/>
                  </a:lnTo>
                  <a:lnTo>
                    <a:pt x="421950" y="406444"/>
                  </a:lnTo>
                  <a:lnTo>
                    <a:pt x="403872" y="364193"/>
                  </a:lnTo>
                  <a:lnTo>
                    <a:pt x="381788" y="324390"/>
                  </a:lnTo>
                  <a:lnTo>
                    <a:pt x="355967" y="287270"/>
                  </a:lnTo>
                  <a:lnTo>
                    <a:pt x="326680" y="253065"/>
                  </a:lnTo>
                  <a:lnTo>
                    <a:pt x="294197" y="222010"/>
                  </a:lnTo>
                  <a:lnTo>
                    <a:pt x="258787" y="194337"/>
                  </a:lnTo>
                  <a:lnTo>
                    <a:pt x="220721" y="170281"/>
                  </a:lnTo>
                  <a:lnTo>
                    <a:pt x="180269" y="150075"/>
                  </a:lnTo>
                  <a:lnTo>
                    <a:pt x="137701" y="133953"/>
                  </a:lnTo>
                  <a:lnTo>
                    <a:pt x="93287" y="122148"/>
                  </a:lnTo>
                  <a:lnTo>
                    <a:pt x="47296" y="114893"/>
                  </a:lnTo>
                  <a:lnTo>
                    <a:pt x="0" y="112423"/>
                  </a:lnTo>
                  <a:lnTo>
                    <a:pt x="0" y="0"/>
                  </a:lnTo>
                  <a:lnTo>
                    <a:pt x="48796" y="2099"/>
                  </a:lnTo>
                  <a:lnTo>
                    <a:pt x="96526" y="8290"/>
                  </a:lnTo>
                  <a:lnTo>
                    <a:pt x="143000" y="18408"/>
                  </a:lnTo>
                  <a:lnTo>
                    <a:pt x="188031" y="32291"/>
                  </a:lnTo>
                  <a:lnTo>
                    <a:pt x="231429" y="49776"/>
                  </a:lnTo>
                  <a:lnTo>
                    <a:pt x="273006" y="70700"/>
                  </a:lnTo>
                  <a:lnTo>
                    <a:pt x="312574" y="94899"/>
                  </a:lnTo>
                  <a:lnTo>
                    <a:pt x="349858" y="122148"/>
                  </a:lnTo>
                  <a:lnTo>
                    <a:pt x="384927" y="152471"/>
                  </a:lnTo>
                  <a:lnTo>
                    <a:pt x="417336" y="185518"/>
                  </a:lnTo>
                  <a:lnTo>
                    <a:pt x="446981" y="221189"/>
                  </a:lnTo>
                  <a:lnTo>
                    <a:pt x="473673" y="259319"/>
                  </a:lnTo>
                  <a:lnTo>
                    <a:pt x="497226" y="299747"/>
                  </a:lnTo>
                  <a:lnTo>
                    <a:pt x="517449" y="342309"/>
                  </a:lnTo>
                  <a:lnTo>
                    <a:pt x="534155" y="386842"/>
                  </a:lnTo>
                  <a:lnTo>
                    <a:pt x="547155" y="433182"/>
                  </a:lnTo>
                  <a:lnTo>
                    <a:pt x="556260" y="481168"/>
                  </a:lnTo>
                  <a:lnTo>
                    <a:pt x="561209" y="529758"/>
                  </a:lnTo>
                  <a:lnTo>
                    <a:pt x="561957" y="577882"/>
                  </a:lnTo>
                  <a:lnTo>
                    <a:pt x="558636" y="625329"/>
                  </a:lnTo>
                  <a:lnTo>
                    <a:pt x="551383" y="671889"/>
                  </a:lnTo>
                  <a:lnTo>
                    <a:pt x="540330" y="717353"/>
                  </a:lnTo>
                  <a:lnTo>
                    <a:pt x="525612" y="761510"/>
                  </a:lnTo>
                  <a:lnTo>
                    <a:pt x="507301" y="804270"/>
                  </a:lnTo>
                  <a:lnTo>
                    <a:pt x="485719" y="845064"/>
                  </a:lnTo>
                  <a:lnTo>
                    <a:pt x="460811" y="884040"/>
                  </a:lnTo>
                  <a:lnTo>
                    <a:pt x="432776" y="920870"/>
                  </a:lnTo>
                  <a:lnTo>
                    <a:pt x="401746" y="955343"/>
                  </a:lnTo>
                  <a:lnTo>
                    <a:pt x="367857" y="987249"/>
                  </a:lnTo>
                  <a:lnTo>
                    <a:pt x="331243" y="1016378"/>
                  </a:lnTo>
                  <a:lnTo>
                    <a:pt x="292037" y="1042519"/>
                  </a:lnTo>
                  <a:lnTo>
                    <a:pt x="250374" y="1065464"/>
                  </a:lnTo>
                  <a:lnTo>
                    <a:pt x="206389" y="1085002"/>
                  </a:lnTo>
                  <a:lnTo>
                    <a:pt x="160215" y="1100923"/>
                  </a:lnTo>
                  <a:close/>
                </a:path>
              </a:pathLst>
            </a:custGeom>
            <a:solidFill>
              <a:srgbClr val="BFCCB5"/>
            </a:solidFill>
            <a:ln>
              <a:solidFill>
                <a:srgbClr val="BFCC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87265" y="4640944"/>
            <a:ext cx="737381" cy="1910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사회서비스</a:t>
            </a:r>
            <a:endParaRPr lang="en-US" altLang="ko-KR" sz="1200" b="1" dirty="0">
              <a:solidFill>
                <a:schemeClr val="tx2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2430450" y="4631419"/>
            <a:ext cx="884858" cy="1910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지역사회공헌</a:t>
            </a:r>
            <a:endParaRPr lang="en-US" altLang="ko-KR" sz="1200" b="1" dirty="0">
              <a:solidFill>
                <a:schemeClr val="tx2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3905198" y="4631419"/>
            <a:ext cx="589905" cy="1910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창의혁신</a:t>
            </a:r>
            <a:endParaRPr lang="en-US" altLang="ko-KR" sz="1200" b="1" dirty="0">
              <a:solidFill>
                <a:schemeClr val="tx2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5257813" y="4634085"/>
            <a:ext cx="442429" cy="19107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200" b="1" dirty="0"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혼합형</a:t>
            </a:r>
            <a:endParaRPr lang="en-US" altLang="ko-KR" sz="1200" b="1" dirty="0">
              <a:solidFill>
                <a:schemeClr val="tx2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199456" y="1854252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/>
          <p:cNvSpPr/>
          <p:nvPr/>
        </p:nvSpPr>
        <p:spPr>
          <a:xfrm>
            <a:off x="6537475" y="1850844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1190029" y="4120800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xmlns="" id="{B2474689-F311-1F25-D3E5-4A29A578599B}"/>
              </a:ext>
            </a:extLst>
          </p:cNvPr>
          <p:cNvGrpSpPr/>
          <p:nvPr/>
        </p:nvGrpSpPr>
        <p:grpSpPr>
          <a:xfrm>
            <a:off x="7514459" y="2391115"/>
            <a:ext cx="3199357" cy="3383787"/>
            <a:chOff x="7524405" y="2582458"/>
            <a:chExt cx="3199357" cy="3383787"/>
          </a:xfrm>
        </p:grpSpPr>
        <p:cxnSp>
          <p:nvCxnSpPr>
            <p:cNvPr id="141" name="직선 연결선 140">
              <a:extLst>
                <a:ext uri="{FF2B5EF4-FFF2-40B4-BE49-F238E27FC236}">
                  <a16:creationId xmlns:a16="http://schemas.microsoft.com/office/drawing/2014/main" xmlns="" id="{8443572A-6628-CCAE-CD12-38FC9A317073}"/>
                </a:ext>
              </a:extLst>
            </p:cNvPr>
            <p:cNvCxnSpPr/>
            <p:nvPr/>
          </p:nvCxnSpPr>
          <p:spPr>
            <a:xfrm>
              <a:off x="7619183" y="5122467"/>
              <a:ext cx="30845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xmlns="" id="{9445AE0D-BA14-DB0F-721C-C81707850D46}"/>
                </a:ext>
              </a:extLst>
            </p:cNvPr>
            <p:cNvCxnSpPr/>
            <p:nvPr/>
          </p:nvCxnSpPr>
          <p:spPr>
            <a:xfrm>
              <a:off x="7639232" y="4290999"/>
              <a:ext cx="308453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xmlns="" id="{082413FF-4498-8B40-7ED4-F3BA371D7BF8}"/>
                </a:ext>
              </a:extLst>
            </p:cNvPr>
            <p:cNvCxnSpPr/>
            <p:nvPr/>
          </p:nvCxnSpPr>
          <p:spPr>
            <a:xfrm>
              <a:off x="7639232" y="3429000"/>
              <a:ext cx="308453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xmlns="" id="{7E6C7A8D-B39F-E5C2-A0F2-36E317F83D5B}"/>
                </a:ext>
              </a:extLst>
            </p:cNvPr>
            <p:cNvCxnSpPr/>
            <p:nvPr/>
          </p:nvCxnSpPr>
          <p:spPr>
            <a:xfrm>
              <a:off x="7530070" y="2582458"/>
              <a:ext cx="308453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사각형: 둥근 위쪽 모서리 115">
              <a:extLst>
                <a:ext uri="{FF2B5EF4-FFF2-40B4-BE49-F238E27FC236}">
                  <a16:creationId xmlns:a16="http://schemas.microsoft.com/office/drawing/2014/main" xmlns="" id="{8E3294D1-1BCE-BA33-1AF1-4357B4C5E885}"/>
                </a:ext>
              </a:extLst>
            </p:cNvPr>
            <p:cNvSpPr/>
            <p:nvPr/>
          </p:nvSpPr>
          <p:spPr>
            <a:xfrm>
              <a:off x="7524410" y="2936938"/>
              <a:ext cx="548075" cy="30221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7B7B7"/>
            </a:solidFill>
            <a:ln>
              <a:solidFill>
                <a:srgbClr val="B7B7B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사각형: 둥근 위쪽 모서리 116">
              <a:extLst>
                <a:ext uri="{FF2B5EF4-FFF2-40B4-BE49-F238E27FC236}">
                  <a16:creationId xmlns:a16="http://schemas.microsoft.com/office/drawing/2014/main" xmlns="" id="{0ACBF336-F410-F0A0-2F90-7E0364F27506}"/>
                </a:ext>
              </a:extLst>
            </p:cNvPr>
            <p:cNvSpPr/>
            <p:nvPr/>
          </p:nvSpPr>
          <p:spPr>
            <a:xfrm>
              <a:off x="10155638" y="2936379"/>
              <a:ext cx="548075" cy="302216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BFCCB5"/>
            </a:solidFill>
            <a:ln>
              <a:solidFill>
                <a:srgbClr val="BFCC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사각형: 둥근 위쪽 모서리 117">
              <a:extLst>
                <a:ext uri="{FF2B5EF4-FFF2-40B4-BE49-F238E27FC236}">
                  <a16:creationId xmlns:a16="http://schemas.microsoft.com/office/drawing/2014/main" xmlns="" id="{AF82D050-0AD3-02AA-C9B8-78AB8B1A5A8A}"/>
                </a:ext>
              </a:extLst>
            </p:cNvPr>
            <p:cNvSpPr/>
            <p:nvPr/>
          </p:nvSpPr>
          <p:spPr>
            <a:xfrm>
              <a:off x="8414298" y="2887824"/>
              <a:ext cx="548075" cy="307842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DC6B1"/>
            </a:solidFill>
            <a:ln>
              <a:solidFill>
                <a:srgbClr val="EDC6B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사각형: 둥근 위쪽 모서리 118">
              <a:extLst>
                <a:ext uri="{FF2B5EF4-FFF2-40B4-BE49-F238E27FC236}">
                  <a16:creationId xmlns:a16="http://schemas.microsoft.com/office/drawing/2014/main" xmlns="" id="{C375F6FA-31B7-B674-EEE6-3259A7A5C7E8}"/>
                </a:ext>
              </a:extLst>
            </p:cNvPr>
            <p:cNvSpPr/>
            <p:nvPr/>
          </p:nvSpPr>
          <p:spPr>
            <a:xfrm>
              <a:off x="9273351" y="3720025"/>
              <a:ext cx="548075" cy="22462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C96AB"/>
            </a:solidFill>
            <a:ln>
              <a:solidFill>
                <a:srgbClr val="7C96A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xmlns="" id="{ED1DDD9C-36E8-7EE1-989E-A91FD6FF812E}"/>
                </a:ext>
              </a:extLst>
            </p:cNvPr>
            <p:cNvCxnSpPr/>
            <p:nvPr/>
          </p:nvCxnSpPr>
          <p:spPr>
            <a:xfrm>
              <a:off x="7524405" y="5966245"/>
              <a:ext cx="308453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85B1F649-4208-4F3D-577C-6070C9A03C75}"/>
              </a:ext>
            </a:extLst>
          </p:cNvPr>
          <p:cNvSpPr txBox="1"/>
          <p:nvPr/>
        </p:nvSpPr>
        <p:spPr>
          <a:xfrm>
            <a:off x="7206094" y="5844450"/>
            <a:ext cx="971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사회서비스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9378F1DE-06FA-88B7-0400-667192C733D0}"/>
              </a:ext>
            </a:extLst>
          </p:cNvPr>
          <p:cNvSpPr txBox="1"/>
          <p:nvPr/>
        </p:nvSpPr>
        <p:spPr>
          <a:xfrm>
            <a:off x="8142176" y="5835327"/>
            <a:ext cx="11212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지역사회공헌</a:t>
            </a:r>
          </a:p>
        </p:txBody>
      </p:sp>
      <p:sp>
        <p:nvSpPr>
          <p:cNvPr id="152" name="object 49">
            <a:extLst>
              <a:ext uri="{FF2B5EF4-FFF2-40B4-BE49-F238E27FC236}">
                <a16:creationId xmlns:a16="http://schemas.microsoft.com/office/drawing/2014/main" xmlns="" id="{6AF35F0C-9334-D80C-BBAE-FCA3FACC9D26}"/>
              </a:ext>
            </a:extLst>
          </p:cNvPr>
          <p:cNvSpPr/>
          <p:nvPr/>
        </p:nvSpPr>
        <p:spPr>
          <a:xfrm>
            <a:off x="7683551" y="3337422"/>
            <a:ext cx="2748351" cy="844469"/>
          </a:xfrm>
          <a:custGeom>
            <a:avLst/>
            <a:gdLst/>
            <a:ahLst/>
            <a:cxnLst/>
            <a:rect l="l" t="t" r="r" b="b"/>
            <a:pathLst>
              <a:path w="3276600" h="974725">
                <a:moveTo>
                  <a:pt x="3276257" y="162496"/>
                </a:moveTo>
                <a:lnTo>
                  <a:pt x="3273704" y="149809"/>
                </a:lnTo>
                <a:lnTo>
                  <a:pt x="3271050" y="145872"/>
                </a:lnTo>
                <a:lnTo>
                  <a:pt x="3266719" y="139446"/>
                </a:lnTo>
                <a:lnTo>
                  <a:pt x="3256356" y="132461"/>
                </a:lnTo>
                <a:lnTo>
                  <a:pt x="3243669" y="129895"/>
                </a:lnTo>
                <a:lnTo>
                  <a:pt x="3230981" y="132461"/>
                </a:lnTo>
                <a:lnTo>
                  <a:pt x="3220618" y="139446"/>
                </a:lnTo>
                <a:lnTo>
                  <a:pt x="3213633" y="149809"/>
                </a:lnTo>
                <a:lnTo>
                  <a:pt x="3211080" y="162483"/>
                </a:lnTo>
                <a:lnTo>
                  <a:pt x="3212058" y="167360"/>
                </a:lnTo>
                <a:lnTo>
                  <a:pt x="2187892" y="913142"/>
                </a:lnTo>
                <a:lnTo>
                  <a:pt x="2186000" y="911860"/>
                </a:lnTo>
                <a:lnTo>
                  <a:pt x="2173313" y="909307"/>
                </a:lnTo>
                <a:lnTo>
                  <a:pt x="2160625" y="911860"/>
                </a:lnTo>
                <a:lnTo>
                  <a:pt x="1134097" y="39801"/>
                </a:lnTo>
                <a:lnTo>
                  <a:pt x="1135545" y="32588"/>
                </a:lnTo>
                <a:lnTo>
                  <a:pt x="1132992" y="19900"/>
                </a:lnTo>
                <a:lnTo>
                  <a:pt x="1130465" y="16167"/>
                </a:lnTo>
                <a:lnTo>
                  <a:pt x="1126007" y="9537"/>
                </a:lnTo>
                <a:lnTo>
                  <a:pt x="1115644" y="2552"/>
                </a:lnTo>
                <a:lnTo>
                  <a:pt x="1102956" y="0"/>
                </a:lnTo>
                <a:lnTo>
                  <a:pt x="1090269" y="2552"/>
                </a:lnTo>
                <a:lnTo>
                  <a:pt x="1079906" y="9537"/>
                </a:lnTo>
                <a:lnTo>
                  <a:pt x="1073734" y="18681"/>
                </a:lnTo>
                <a:lnTo>
                  <a:pt x="60794" y="45021"/>
                </a:lnTo>
                <a:lnTo>
                  <a:pt x="55638" y="37376"/>
                </a:lnTo>
                <a:lnTo>
                  <a:pt x="45288" y="30391"/>
                </a:lnTo>
                <a:lnTo>
                  <a:pt x="32600" y="27838"/>
                </a:lnTo>
                <a:lnTo>
                  <a:pt x="19913" y="30391"/>
                </a:lnTo>
                <a:lnTo>
                  <a:pt x="9550" y="37376"/>
                </a:lnTo>
                <a:lnTo>
                  <a:pt x="2565" y="47739"/>
                </a:lnTo>
                <a:lnTo>
                  <a:pt x="0" y="60426"/>
                </a:lnTo>
                <a:lnTo>
                  <a:pt x="2565" y="73113"/>
                </a:lnTo>
                <a:lnTo>
                  <a:pt x="9550" y="83477"/>
                </a:lnTo>
                <a:lnTo>
                  <a:pt x="19913" y="90462"/>
                </a:lnTo>
                <a:lnTo>
                  <a:pt x="32600" y="93014"/>
                </a:lnTo>
                <a:lnTo>
                  <a:pt x="45288" y="90462"/>
                </a:lnTo>
                <a:lnTo>
                  <a:pt x="55638" y="83477"/>
                </a:lnTo>
                <a:lnTo>
                  <a:pt x="61150" y="75298"/>
                </a:lnTo>
                <a:lnTo>
                  <a:pt x="61798" y="74333"/>
                </a:lnTo>
                <a:lnTo>
                  <a:pt x="1074750" y="48006"/>
                </a:lnTo>
                <a:lnTo>
                  <a:pt x="1079906" y="55638"/>
                </a:lnTo>
                <a:lnTo>
                  <a:pt x="1090256" y="62623"/>
                </a:lnTo>
                <a:lnTo>
                  <a:pt x="1102956" y="65189"/>
                </a:lnTo>
                <a:lnTo>
                  <a:pt x="1115644" y="62623"/>
                </a:lnTo>
                <a:lnTo>
                  <a:pt x="2142159" y="934694"/>
                </a:lnTo>
                <a:lnTo>
                  <a:pt x="2160625" y="971931"/>
                </a:lnTo>
                <a:lnTo>
                  <a:pt x="2173313" y="974496"/>
                </a:lnTo>
                <a:lnTo>
                  <a:pt x="2186000" y="971931"/>
                </a:lnTo>
                <a:lnTo>
                  <a:pt x="2196363" y="964946"/>
                </a:lnTo>
                <a:lnTo>
                  <a:pt x="2200694" y="958519"/>
                </a:lnTo>
                <a:lnTo>
                  <a:pt x="2203348" y="954582"/>
                </a:lnTo>
                <a:lnTo>
                  <a:pt x="2205901" y="941895"/>
                </a:lnTo>
                <a:lnTo>
                  <a:pt x="2204923" y="937018"/>
                </a:lnTo>
                <a:lnTo>
                  <a:pt x="3229089" y="191249"/>
                </a:lnTo>
                <a:lnTo>
                  <a:pt x="3230981" y="192519"/>
                </a:lnTo>
                <a:lnTo>
                  <a:pt x="3243669" y="195084"/>
                </a:lnTo>
                <a:lnTo>
                  <a:pt x="3256356" y="192519"/>
                </a:lnTo>
                <a:lnTo>
                  <a:pt x="3266719" y="185534"/>
                </a:lnTo>
                <a:lnTo>
                  <a:pt x="3273704" y="175183"/>
                </a:lnTo>
                <a:lnTo>
                  <a:pt x="3276257" y="162496"/>
                </a:lnTo>
                <a:close/>
              </a:path>
            </a:pathLst>
          </a:custGeom>
          <a:solidFill>
            <a:srgbClr val="EC5B2D"/>
          </a:solidFill>
          <a:ln>
            <a:solidFill>
              <a:srgbClr val="E0968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2F0B5BDA-C851-AB8E-8833-9F3EA44D24E2}"/>
              </a:ext>
            </a:extLst>
          </p:cNvPr>
          <p:cNvSpPr txBox="1"/>
          <p:nvPr/>
        </p:nvSpPr>
        <p:spPr>
          <a:xfrm>
            <a:off x="9066747" y="5843231"/>
            <a:ext cx="971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창의혁신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A68D17AC-E522-9D4C-B157-D479910E5B54}"/>
              </a:ext>
            </a:extLst>
          </p:cNvPr>
          <p:cNvSpPr txBox="1"/>
          <p:nvPr/>
        </p:nvSpPr>
        <p:spPr>
          <a:xfrm>
            <a:off x="9983638" y="5835327"/>
            <a:ext cx="971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Abadi" panose="020B0604020104020204" pitchFamily="34" charset="0"/>
                <a:ea typeface="CJ ONLYONE Medium" pitchFamily="18" charset="-127"/>
              </a:rPr>
              <a:t>혼합형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8964BEB0-04D6-5C42-0EA8-08E3A9FFDFC4}"/>
              </a:ext>
            </a:extLst>
          </p:cNvPr>
          <p:cNvSpPr txBox="1"/>
          <p:nvPr/>
        </p:nvSpPr>
        <p:spPr>
          <a:xfrm>
            <a:off x="6891734" y="2314627"/>
            <a:ext cx="570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2,000,000</a:t>
            </a:r>
            <a:endParaRPr lang="ko-KR" altLang="en-US" sz="7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21ECE853-858D-207A-BC50-CDA8715B53A4}"/>
              </a:ext>
            </a:extLst>
          </p:cNvPr>
          <p:cNvSpPr txBox="1"/>
          <p:nvPr/>
        </p:nvSpPr>
        <p:spPr>
          <a:xfrm>
            <a:off x="6891734" y="3122251"/>
            <a:ext cx="570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1,500,000</a:t>
            </a:r>
            <a:endParaRPr lang="ko-KR" altLang="en-US" sz="7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A6757B53-54CB-DF3D-0407-77985F5191E7}"/>
              </a:ext>
            </a:extLst>
          </p:cNvPr>
          <p:cNvSpPr txBox="1"/>
          <p:nvPr/>
        </p:nvSpPr>
        <p:spPr>
          <a:xfrm>
            <a:off x="6891734" y="3910789"/>
            <a:ext cx="5709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1,000,000</a:t>
            </a:r>
            <a:endParaRPr lang="ko-KR" altLang="en-US" sz="7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E366F7FF-596E-1DFC-45F5-E00C93027BCD}"/>
              </a:ext>
            </a:extLst>
          </p:cNvPr>
          <p:cNvSpPr txBox="1"/>
          <p:nvPr/>
        </p:nvSpPr>
        <p:spPr>
          <a:xfrm>
            <a:off x="6891735" y="4896451"/>
            <a:ext cx="50206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/>
              <a:t>500,000</a:t>
            </a:r>
            <a:endParaRPr lang="ko-KR" altLang="en-US" sz="700" dirty="0"/>
          </a:p>
        </p:txBody>
      </p:sp>
      <p:sp>
        <p:nvSpPr>
          <p:cNvPr id="159" name="object 77">
            <a:extLst>
              <a:ext uri="{FF2B5EF4-FFF2-40B4-BE49-F238E27FC236}">
                <a16:creationId xmlns:a16="http://schemas.microsoft.com/office/drawing/2014/main" xmlns="" id="{606C85DC-7A16-D47B-D3E0-718397872B4C}"/>
              </a:ext>
            </a:extLst>
          </p:cNvPr>
          <p:cNvSpPr txBox="1"/>
          <p:nvPr/>
        </p:nvSpPr>
        <p:spPr>
          <a:xfrm>
            <a:off x="9438719" y="4247410"/>
            <a:ext cx="2444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Abadi" panose="020B0604020104020204" pitchFamily="34" charset="0"/>
                <a:ea typeface="CJ ONLYONE Medium" pitchFamily="18" charset="-127"/>
              </a:rPr>
              <a:t>22.8</a:t>
            </a:r>
            <a:endParaRPr lang="ko-KR" altLang="en-US" sz="14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70C0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60" name="object 78">
            <a:extLst>
              <a:ext uri="{FF2B5EF4-FFF2-40B4-BE49-F238E27FC236}">
                <a16:creationId xmlns:a16="http://schemas.microsoft.com/office/drawing/2014/main" xmlns="" id="{E9F3FC15-C882-67EC-F668-3BE6547B8154}"/>
              </a:ext>
            </a:extLst>
          </p:cNvPr>
          <p:cNvSpPr txBox="1"/>
          <p:nvPr/>
        </p:nvSpPr>
        <p:spPr>
          <a:xfrm>
            <a:off x="10318636" y="3566713"/>
            <a:ext cx="22743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Abadi" panose="020B0604020104020204" pitchFamily="34" charset="0"/>
                <a:ea typeface="CJ ONLYONE Medium" pitchFamily="18" charset="-127"/>
              </a:rPr>
              <a:t>31.1</a:t>
            </a:r>
            <a:endParaRPr lang="ko-KR" altLang="en-US" sz="14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70C0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61" name="object 75">
            <a:extLst>
              <a:ext uri="{FF2B5EF4-FFF2-40B4-BE49-F238E27FC236}">
                <a16:creationId xmlns:a16="http://schemas.microsoft.com/office/drawing/2014/main" xmlns="" id="{9B52A9AE-5F79-AF74-7DEB-ED84A388677D}"/>
              </a:ext>
            </a:extLst>
          </p:cNvPr>
          <p:cNvSpPr txBox="1"/>
          <p:nvPr/>
        </p:nvSpPr>
        <p:spPr>
          <a:xfrm>
            <a:off x="7665747" y="3494705"/>
            <a:ext cx="23861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Abadi" panose="020B0604020104020204" pitchFamily="34" charset="0"/>
                <a:ea typeface="CJ ONLYONE Medium" pitchFamily="18" charset="-127"/>
              </a:rPr>
              <a:t>32.2</a:t>
            </a:r>
            <a:endParaRPr lang="ko-KR" altLang="en-US" sz="14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70C0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  <p:sp>
        <p:nvSpPr>
          <p:cNvPr id="162" name="object 76">
            <a:extLst>
              <a:ext uri="{FF2B5EF4-FFF2-40B4-BE49-F238E27FC236}">
                <a16:creationId xmlns:a16="http://schemas.microsoft.com/office/drawing/2014/main" xmlns="" id="{58FCF6BF-439E-4C8F-EAE3-30BFE76624D5}"/>
              </a:ext>
            </a:extLst>
          </p:cNvPr>
          <p:cNvSpPr txBox="1"/>
          <p:nvPr/>
        </p:nvSpPr>
        <p:spPr>
          <a:xfrm>
            <a:off x="8497445" y="3494705"/>
            <a:ext cx="24074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Abadi" panose="020B0604020104020204" pitchFamily="34" charset="0"/>
                <a:ea typeface="CJ ONLYONE Medium" pitchFamily="18" charset="-127"/>
              </a:rPr>
              <a:t>32.5</a:t>
            </a:r>
            <a:endParaRPr lang="ko-KR" altLang="en-US" sz="14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70C0"/>
              </a:solidFill>
              <a:latin typeface="Abadi" panose="020B0604020104020204" pitchFamily="34" charset="0"/>
              <a:ea typeface="CJ ONLYONE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1198662" y="1854251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564257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1572546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설명</a:t>
            </a:r>
            <a:endParaRPr lang="en-US" altLang="ko-KR" sz="2400" dirty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2682054" y="1903150"/>
            <a:ext cx="1785745" cy="229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사회적 가치 창출 금액</a:t>
            </a:r>
            <a:r>
              <a:rPr lang="en-US" altLang="ko-KR" sz="14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*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8399461" y="1916832"/>
            <a:ext cx="918521" cy="229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영업 이익금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1644" y="1023700"/>
            <a:ext cx="10447638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사회적기업 유형별로 가치 창출 유형을 분석한 결과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전반적으로 일자리창출이 가장 많았으며 창의혁신유형에서는 </a:t>
            </a:r>
            <a:r>
              <a:rPr lang="ko-KR" altLang="en-US" sz="1400" b="1" dirty="0" err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지역사회재투자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금액이 </a:t>
            </a:r>
            <a:endParaRPr lang="en-US" altLang="ko-KR" sz="14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높은 것을 확인할 수 있었음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영업 이익금의 경우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사회서비스와 지역사회공헌 유형에서 높게 나타났음</a:t>
            </a:r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710830" y="620688"/>
            <a:ext cx="1107676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 탐색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(2)</a:t>
            </a:r>
            <a:endParaRPr lang="ko-KR" altLang="en-US" sz="14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6536681" y="1850843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FCB282F-5318-02F3-F013-8C1450806FD7}"/>
              </a:ext>
            </a:extLst>
          </p:cNvPr>
          <p:cNvSpPr txBox="1"/>
          <p:nvPr/>
        </p:nvSpPr>
        <p:spPr>
          <a:xfrm>
            <a:off x="1499183" y="2232310"/>
            <a:ext cx="4149450" cy="196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1200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* </a:t>
            </a:r>
            <a:r>
              <a:rPr lang="ko-KR" altLang="en-US" sz="1200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이윤을 사회적 목적으로 재투자한 금액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xmlns="" id="{F492C6AE-7464-8BDB-5798-077B2843882F}"/>
              </a:ext>
            </a:extLst>
          </p:cNvPr>
          <p:cNvGrpSpPr/>
          <p:nvPr/>
        </p:nvGrpSpPr>
        <p:grpSpPr>
          <a:xfrm>
            <a:off x="1079555" y="2596263"/>
            <a:ext cx="4332510" cy="3246950"/>
            <a:chOff x="1131008" y="2600549"/>
            <a:chExt cx="4076654" cy="3246950"/>
          </a:xfrm>
        </p:grpSpPr>
        <p:grpSp>
          <p:nvGrpSpPr>
            <p:cNvPr id="181" name="그룹 5">
              <a:extLst>
                <a:ext uri="{FF2B5EF4-FFF2-40B4-BE49-F238E27FC236}">
                  <a16:creationId xmlns:a16="http://schemas.microsoft.com/office/drawing/2014/main" xmlns="" id="{2ABB7983-EC72-89BE-6B61-74E21F3D00BB}"/>
                </a:ext>
              </a:extLst>
            </p:cNvPr>
            <p:cNvGrpSpPr/>
            <p:nvPr/>
          </p:nvGrpSpPr>
          <p:grpSpPr>
            <a:xfrm>
              <a:off x="1726744" y="2698050"/>
              <a:ext cx="3320542" cy="2837937"/>
              <a:chOff x="2190492" y="1292941"/>
              <a:chExt cx="4984834" cy="4260341"/>
            </a:xfrm>
          </p:grpSpPr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xmlns="" id="{3497F8F7-3789-4E78-10E3-C13084E14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0492" y="4255898"/>
                <a:ext cx="4972923" cy="138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>
                <a:extLst>
                  <a:ext uri="{FF2B5EF4-FFF2-40B4-BE49-F238E27FC236}">
                    <a16:creationId xmlns:a16="http://schemas.microsoft.com/office/drawing/2014/main" xmlns="" id="{7E229DAA-167F-F459-9C87-A5E0ED80D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2403" y="2956580"/>
                <a:ext cx="4972923" cy="138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xmlns="" id="{578DAF93-3FB3-33FD-A211-567EFFA731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0492" y="2090694"/>
                <a:ext cx="4972923" cy="138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xmlns="" id="{922AB746-7ED4-3244-54F3-4D8A2EB09BCB}"/>
                  </a:ext>
                </a:extLst>
              </p:cNvPr>
              <p:cNvSpPr/>
              <p:nvPr/>
            </p:nvSpPr>
            <p:spPr>
              <a:xfrm>
                <a:off x="2246507" y="4440364"/>
                <a:ext cx="375621" cy="1093420"/>
              </a:xfrm>
              <a:prstGeom prst="rect">
                <a:avLst/>
              </a:prstGeom>
              <a:solidFill>
                <a:srgbClr val="7C96AB"/>
              </a:solidFill>
              <a:ln>
                <a:solidFill>
                  <a:srgbClr val="7C96A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xmlns="" id="{CED6A6DB-E566-C197-0D51-DF0A91189190}"/>
                  </a:ext>
                </a:extLst>
              </p:cNvPr>
              <p:cNvSpPr/>
              <p:nvPr/>
            </p:nvSpPr>
            <p:spPr>
              <a:xfrm>
                <a:off x="2605015" y="2090693"/>
                <a:ext cx="363853" cy="346258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xmlns="" id="{EE2EFC68-B337-489C-1354-19E0C6F6E013}"/>
                  </a:ext>
                </a:extLst>
              </p:cNvPr>
              <p:cNvSpPr/>
              <p:nvPr/>
            </p:nvSpPr>
            <p:spPr>
              <a:xfrm>
                <a:off x="3476539" y="5138238"/>
                <a:ext cx="375622" cy="399481"/>
              </a:xfrm>
              <a:prstGeom prst="rect">
                <a:avLst/>
              </a:prstGeom>
              <a:solidFill>
                <a:srgbClr val="7C96AB"/>
              </a:solidFill>
              <a:ln>
                <a:solidFill>
                  <a:srgbClr val="7C96A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xmlns="" id="{FE8C8C41-DA0A-15EC-BA98-59F110F11423}"/>
                  </a:ext>
                </a:extLst>
              </p:cNvPr>
              <p:cNvSpPr/>
              <p:nvPr/>
            </p:nvSpPr>
            <p:spPr>
              <a:xfrm>
                <a:off x="5131482" y="3377882"/>
                <a:ext cx="375622" cy="216416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xmlns="" id="{6A077B0E-1F99-8BFA-93BE-0294805B5B78}"/>
                  </a:ext>
                </a:extLst>
              </p:cNvPr>
              <p:cNvSpPr/>
              <p:nvPr/>
            </p:nvSpPr>
            <p:spPr>
              <a:xfrm>
                <a:off x="4234011" y="4349440"/>
                <a:ext cx="375621" cy="1185375"/>
              </a:xfrm>
              <a:prstGeom prst="rect">
                <a:avLst/>
              </a:prstGeom>
              <a:solidFill>
                <a:srgbClr val="B7B7B7"/>
              </a:solidFill>
              <a:ln>
                <a:solidFill>
                  <a:srgbClr val="B7B7B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cxnSp>
            <p:nvCxnSpPr>
              <p:cNvPr id="198" name="직선 연결선 197">
                <a:extLst>
                  <a:ext uri="{FF2B5EF4-FFF2-40B4-BE49-F238E27FC236}">
                    <a16:creationId xmlns:a16="http://schemas.microsoft.com/office/drawing/2014/main" xmlns="" id="{989468C0-9BB1-4F00-3ABE-3B4068D9DE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0492" y="1292941"/>
                <a:ext cx="4972923" cy="1383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xmlns="" id="{5D874B56-3852-594B-4F39-C75DA8748C29}"/>
                  </a:ext>
                </a:extLst>
              </p:cNvPr>
              <p:cNvSpPr/>
              <p:nvPr/>
            </p:nvSpPr>
            <p:spPr>
              <a:xfrm>
                <a:off x="5518015" y="3911057"/>
                <a:ext cx="375622" cy="1641852"/>
              </a:xfrm>
              <a:prstGeom prst="rect">
                <a:avLst/>
              </a:prstGeom>
              <a:solidFill>
                <a:srgbClr val="B7B7B7"/>
              </a:solidFill>
              <a:ln>
                <a:solidFill>
                  <a:srgbClr val="B7B7B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xmlns="" id="{5263AA46-8180-D80D-758C-5936F151CCCB}"/>
                  </a:ext>
                </a:extLst>
              </p:cNvPr>
              <p:cNvSpPr/>
              <p:nvPr/>
            </p:nvSpPr>
            <p:spPr>
              <a:xfrm>
                <a:off x="6395806" y="3080020"/>
                <a:ext cx="375622" cy="24576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xmlns="" id="{00ED6BA5-BC90-A8F1-884D-EDA025E3B73B}"/>
                  </a:ext>
                </a:extLst>
              </p:cNvPr>
              <p:cNvSpPr/>
              <p:nvPr/>
            </p:nvSpPr>
            <p:spPr>
              <a:xfrm>
                <a:off x="6787576" y="4592762"/>
                <a:ext cx="364496" cy="946835"/>
              </a:xfrm>
              <a:prstGeom prst="rect">
                <a:avLst/>
              </a:prstGeom>
              <a:solidFill>
                <a:srgbClr val="B7B7B7"/>
              </a:solidFill>
              <a:ln>
                <a:solidFill>
                  <a:srgbClr val="B7B7B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xmlns="" id="{2365745C-EF95-D7AC-E67D-ED19D72C329D}"/>
                  </a:ext>
                </a:extLst>
              </p:cNvPr>
              <p:cNvSpPr/>
              <p:nvPr/>
            </p:nvSpPr>
            <p:spPr>
              <a:xfrm>
                <a:off x="2980838" y="2952860"/>
                <a:ext cx="375622" cy="2583757"/>
              </a:xfrm>
              <a:prstGeom prst="rect">
                <a:avLst/>
              </a:prstGeom>
              <a:solidFill>
                <a:srgbClr val="B7B7B7"/>
              </a:solidFill>
              <a:ln>
                <a:solidFill>
                  <a:srgbClr val="B7B7B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xmlns="" id="{B9594B74-6F03-710C-8F69-BA1F76311679}"/>
                  </a:ext>
                </a:extLst>
              </p:cNvPr>
              <p:cNvSpPr/>
              <p:nvPr/>
            </p:nvSpPr>
            <p:spPr>
              <a:xfrm>
                <a:off x="3858685" y="3689129"/>
                <a:ext cx="375622" cy="185946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xmlns="" id="{220C9916-48AF-043D-09F9-0816CF77E57F}"/>
                  </a:ext>
                </a:extLst>
              </p:cNvPr>
              <p:cNvSpPr/>
              <p:nvPr/>
            </p:nvSpPr>
            <p:spPr>
              <a:xfrm>
                <a:off x="4775107" y="2097609"/>
                <a:ext cx="355792" cy="3441399"/>
              </a:xfrm>
              <a:prstGeom prst="rect">
                <a:avLst/>
              </a:prstGeom>
              <a:solidFill>
                <a:srgbClr val="7C96AB"/>
              </a:solidFill>
              <a:ln>
                <a:solidFill>
                  <a:srgbClr val="7C96A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xmlns="" id="{8C6A6EB5-6960-65B0-1823-C0725F6EBC51}"/>
                  </a:ext>
                </a:extLst>
              </p:cNvPr>
              <p:cNvSpPr/>
              <p:nvPr/>
            </p:nvSpPr>
            <p:spPr>
              <a:xfrm>
                <a:off x="6022737" y="5458733"/>
                <a:ext cx="359743" cy="91716"/>
              </a:xfrm>
              <a:prstGeom prst="rect">
                <a:avLst/>
              </a:prstGeom>
              <a:solidFill>
                <a:srgbClr val="7C96AB"/>
              </a:solidFill>
              <a:ln>
                <a:solidFill>
                  <a:srgbClr val="7C96A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xmlns="" id="{E2386FDD-6E39-DEFD-1A68-8DA0D69B9E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0492" y="5536617"/>
                <a:ext cx="4972923" cy="13832"/>
              </a:xfrm>
              <a:prstGeom prst="line">
                <a:avLst/>
              </a:prstGeom>
              <a:solidFill>
                <a:srgbClr val="7C96AB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xmlns="" id="{E0134B31-09ED-52E3-82E8-18994EDCF5DD}"/>
                </a:ext>
              </a:extLst>
            </p:cNvPr>
            <p:cNvSpPr txBox="1"/>
            <p:nvPr/>
          </p:nvSpPr>
          <p:spPr>
            <a:xfrm>
              <a:off x="1650691" y="5585889"/>
              <a:ext cx="9145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사회서비스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xmlns="" id="{F47FC5A1-DFF3-326F-6290-831A9CC02CED}"/>
                </a:ext>
              </a:extLst>
            </p:cNvPr>
            <p:cNvSpPr txBox="1"/>
            <p:nvPr/>
          </p:nvSpPr>
          <p:spPr>
            <a:xfrm>
              <a:off x="2531494" y="5576766"/>
              <a:ext cx="9145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지역사회공헌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xmlns="" id="{0239A8C9-E489-F820-9C9A-F7EF3862618A}"/>
                </a:ext>
              </a:extLst>
            </p:cNvPr>
            <p:cNvSpPr txBox="1"/>
            <p:nvPr/>
          </p:nvSpPr>
          <p:spPr>
            <a:xfrm>
              <a:off x="3401463" y="5584670"/>
              <a:ext cx="9145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창의혁신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xmlns="" id="{9FF7F168-30C7-C0A7-9300-92563A8C7CEC}"/>
                </a:ext>
              </a:extLst>
            </p:cNvPr>
            <p:cNvSpPr txBox="1"/>
            <p:nvPr/>
          </p:nvSpPr>
          <p:spPr>
            <a:xfrm>
              <a:off x="4293100" y="5576766"/>
              <a:ext cx="9145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혼합형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xmlns="" id="{BCDA4715-459D-6140-2A8B-D23F19A3B9B0}"/>
                </a:ext>
              </a:extLst>
            </p:cNvPr>
            <p:cNvSpPr txBox="1"/>
            <p:nvPr/>
          </p:nvSpPr>
          <p:spPr>
            <a:xfrm>
              <a:off x="1131008" y="2600549"/>
              <a:ext cx="8215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40,000,000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xmlns="" id="{C448BFA0-19A0-06F8-C89C-2CEC8E7BF817}"/>
                </a:ext>
              </a:extLst>
            </p:cNvPr>
            <p:cNvSpPr txBox="1"/>
            <p:nvPr/>
          </p:nvSpPr>
          <p:spPr>
            <a:xfrm>
              <a:off x="1158117" y="3721319"/>
              <a:ext cx="7303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20,000,000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025A043B-839B-996F-BC2B-B4D34730671C}"/>
                </a:ext>
              </a:extLst>
            </p:cNvPr>
            <p:cNvSpPr txBox="1"/>
            <p:nvPr/>
          </p:nvSpPr>
          <p:spPr>
            <a:xfrm>
              <a:off x="1157362" y="3127475"/>
              <a:ext cx="73184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30,000,000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xmlns="" id="{78615DC7-3F7A-5272-9083-199914D86A43}"/>
                </a:ext>
              </a:extLst>
            </p:cNvPr>
            <p:cNvSpPr txBox="1"/>
            <p:nvPr/>
          </p:nvSpPr>
          <p:spPr>
            <a:xfrm>
              <a:off x="1167166" y="4566356"/>
              <a:ext cx="71223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10,000,000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xmlns="" id="{AC8E019E-2A67-31B8-338B-DDB56D1476A8}"/>
              </a:ext>
            </a:extLst>
          </p:cNvPr>
          <p:cNvGrpSpPr/>
          <p:nvPr/>
        </p:nvGrpSpPr>
        <p:grpSpPr>
          <a:xfrm>
            <a:off x="6755985" y="2606002"/>
            <a:ext cx="4526449" cy="3190907"/>
            <a:chOff x="5198211" y="2891597"/>
            <a:chExt cx="3906720" cy="3001218"/>
          </a:xfrm>
        </p:grpSpPr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xmlns="" id="{8892D20A-0F42-EA9C-754F-07AE8D23DAFE}"/>
                </a:ext>
              </a:extLst>
            </p:cNvPr>
            <p:cNvSpPr txBox="1"/>
            <p:nvPr/>
          </p:nvSpPr>
          <p:spPr>
            <a:xfrm>
              <a:off x="5718830" y="5646757"/>
              <a:ext cx="914562" cy="24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사회서비스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xmlns="" id="{DFE2D903-DFC5-77D4-C32A-D17AA39D0CF1}"/>
                </a:ext>
              </a:extLst>
            </p:cNvPr>
            <p:cNvSpPr txBox="1"/>
            <p:nvPr/>
          </p:nvSpPr>
          <p:spPr>
            <a:xfrm>
              <a:off x="6574981" y="5646757"/>
              <a:ext cx="914562" cy="24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지역사회공헌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xmlns="" id="{212341A6-9CC1-79B0-776B-5179959B070F}"/>
                </a:ext>
              </a:extLst>
            </p:cNvPr>
            <p:cNvSpPr txBox="1"/>
            <p:nvPr/>
          </p:nvSpPr>
          <p:spPr>
            <a:xfrm>
              <a:off x="7460144" y="5646757"/>
              <a:ext cx="914562" cy="24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창의혁신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xmlns="" id="{418C7B59-F430-4859-1A5F-307F1B060EFC}"/>
                </a:ext>
              </a:extLst>
            </p:cNvPr>
            <p:cNvSpPr txBox="1"/>
            <p:nvPr/>
          </p:nvSpPr>
          <p:spPr>
            <a:xfrm>
              <a:off x="8190369" y="5636856"/>
              <a:ext cx="914562" cy="246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혼합형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xmlns="" id="{0E5E83D8-93EE-A3D7-523D-7AE116BFBD6A}"/>
                </a:ext>
              </a:extLst>
            </p:cNvPr>
            <p:cNvSpPr txBox="1"/>
            <p:nvPr/>
          </p:nvSpPr>
          <p:spPr>
            <a:xfrm>
              <a:off x="5229978" y="2891597"/>
              <a:ext cx="730782" cy="20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200,000,000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xmlns="" id="{39EBB2DB-0E03-5BAB-C910-B8D12386FC80}"/>
                </a:ext>
              </a:extLst>
            </p:cNvPr>
            <p:cNvSpPr txBox="1"/>
            <p:nvPr/>
          </p:nvSpPr>
          <p:spPr>
            <a:xfrm>
              <a:off x="5238278" y="3697653"/>
              <a:ext cx="714180" cy="20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100,000,000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xmlns="" id="{109A38A1-BBEE-EC67-0B67-C464512B8517}"/>
                </a:ext>
              </a:extLst>
            </p:cNvPr>
            <p:cNvSpPr txBox="1"/>
            <p:nvPr/>
          </p:nvSpPr>
          <p:spPr>
            <a:xfrm>
              <a:off x="5219272" y="5546317"/>
              <a:ext cx="747383" cy="20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J ONLYONE Medium" pitchFamily="18" charset="-127"/>
                  <a:ea typeface="CJ ONLYONE Medium" pitchFamily="18" charset="-127"/>
                </a:rPr>
                <a:t>-100,000,000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xmlns="" id="{28B405A9-3946-E2AA-FA50-2FDDC58A701E}"/>
                </a:ext>
              </a:extLst>
            </p:cNvPr>
            <p:cNvSpPr txBox="1"/>
            <p:nvPr/>
          </p:nvSpPr>
          <p:spPr>
            <a:xfrm>
              <a:off x="5198211" y="4192580"/>
              <a:ext cx="672674" cy="20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50,000,000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xmlns="" id="{16EFD61D-D6E3-5E73-1E60-716E0DFBDA4B}"/>
                </a:ext>
              </a:extLst>
            </p:cNvPr>
            <p:cNvSpPr txBox="1"/>
            <p:nvPr/>
          </p:nvSpPr>
          <p:spPr>
            <a:xfrm>
              <a:off x="5252847" y="5102859"/>
              <a:ext cx="705878" cy="20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CJ ONLYONE Medium" pitchFamily="18" charset="-127"/>
                  <a:ea typeface="CJ ONLYONE Medium" pitchFamily="18" charset="-127"/>
                </a:rPr>
                <a:t>-50,000,000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xmlns="" id="{AAEA8D6E-BAFB-FAB4-0F88-63DAE4D375C5}"/>
                </a:ext>
              </a:extLst>
            </p:cNvPr>
            <p:cNvSpPr txBox="1"/>
            <p:nvPr/>
          </p:nvSpPr>
          <p:spPr>
            <a:xfrm>
              <a:off x="5241737" y="3318792"/>
              <a:ext cx="707261" cy="20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150,000,000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E5A2ABCB-A503-0915-9BA8-10D31CCAA622}"/>
                </a:ext>
              </a:extLst>
            </p:cNvPr>
            <p:cNvSpPr txBox="1"/>
            <p:nvPr/>
          </p:nvSpPr>
          <p:spPr>
            <a:xfrm>
              <a:off x="5598360" y="4648327"/>
              <a:ext cx="221643" cy="2026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0</a:t>
              </a:r>
              <a:endParaRPr lang="ko-KR" altLang="en-US" sz="8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:a16="http://schemas.microsoft.com/office/drawing/2014/main" xmlns="" id="{96C87075-26FA-C433-98B6-8B0FC5746CC7}"/>
                </a:ext>
              </a:extLst>
            </p:cNvPr>
            <p:cNvGrpSpPr/>
            <p:nvPr/>
          </p:nvGrpSpPr>
          <p:grpSpPr>
            <a:xfrm>
              <a:off x="5781892" y="2988453"/>
              <a:ext cx="3306881" cy="2658304"/>
              <a:chOff x="7143128" y="2971594"/>
              <a:chExt cx="3306881" cy="2658304"/>
            </a:xfrm>
          </p:grpSpPr>
          <p:grpSp>
            <p:nvGrpSpPr>
              <p:cNvPr id="220" name="그룹 219">
                <a:extLst>
                  <a:ext uri="{FF2B5EF4-FFF2-40B4-BE49-F238E27FC236}">
                    <a16:creationId xmlns:a16="http://schemas.microsoft.com/office/drawing/2014/main" xmlns="" id="{DAE30F3B-9949-69BF-172E-93347586822C}"/>
                  </a:ext>
                </a:extLst>
              </p:cNvPr>
              <p:cNvGrpSpPr/>
              <p:nvPr/>
            </p:nvGrpSpPr>
            <p:grpSpPr>
              <a:xfrm>
                <a:off x="7143128" y="2971594"/>
                <a:ext cx="3277355" cy="2553807"/>
                <a:chOff x="11314795" y="1563395"/>
                <a:chExt cx="3277355" cy="2553807"/>
              </a:xfrm>
            </p:grpSpPr>
            <p:cxnSp>
              <p:nvCxnSpPr>
                <p:cNvPr id="222" name="직선 연결선 221">
                  <a:extLst>
                    <a:ext uri="{FF2B5EF4-FFF2-40B4-BE49-F238E27FC236}">
                      <a16:creationId xmlns:a16="http://schemas.microsoft.com/office/drawing/2014/main" xmlns="" id="{D28E3A64-A392-BA14-AAD4-7BA36F850420}"/>
                    </a:ext>
                  </a:extLst>
                </p:cNvPr>
                <p:cNvCxnSpPr/>
                <p:nvPr/>
              </p:nvCxnSpPr>
              <p:spPr>
                <a:xfrm>
                  <a:off x="11355176" y="3764303"/>
                  <a:ext cx="3236974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직선 연결선 222">
                  <a:extLst>
                    <a:ext uri="{FF2B5EF4-FFF2-40B4-BE49-F238E27FC236}">
                      <a16:creationId xmlns:a16="http://schemas.microsoft.com/office/drawing/2014/main" xmlns="" id="{6A6179E1-684B-5D4F-DF9A-79E5F319DDCE}"/>
                    </a:ext>
                  </a:extLst>
                </p:cNvPr>
                <p:cNvCxnSpPr/>
                <p:nvPr/>
              </p:nvCxnSpPr>
              <p:spPr>
                <a:xfrm>
                  <a:off x="11323799" y="2865629"/>
                  <a:ext cx="3236974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>
                  <a:extLst>
                    <a:ext uri="{FF2B5EF4-FFF2-40B4-BE49-F238E27FC236}">
                      <a16:creationId xmlns:a16="http://schemas.microsoft.com/office/drawing/2014/main" xmlns="" id="{AD3EA0A6-74DB-921C-DA4B-DAEADEF93DA5}"/>
                    </a:ext>
                  </a:extLst>
                </p:cNvPr>
                <p:cNvCxnSpPr/>
                <p:nvPr/>
              </p:nvCxnSpPr>
              <p:spPr>
                <a:xfrm>
                  <a:off x="11347241" y="2423764"/>
                  <a:ext cx="3236974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>
                  <a:extLst>
                    <a:ext uri="{FF2B5EF4-FFF2-40B4-BE49-F238E27FC236}">
                      <a16:creationId xmlns:a16="http://schemas.microsoft.com/office/drawing/2014/main" xmlns="" id="{AE34418F-B6F1-A1CD-16CA-BEE9EF61369C}"/>
                    </a:ext>
                  </a:extLst>
                </p:cNvPr>
                <p:cNvCxnSpPr/>
                <p:nvPr/>
              </p:nvCxnSpPr>
              <p:spPr>
                <a:xfrm>
                  <a:off x="11323799" y="2007468"/>
                  <a:ext cx="3236974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직선 연결선 225">
                  <a:extLst>
                    <a:ext uri="{FF2B5EF4-FFF2-40B4-BE49-F238E27FC236}">
                      <a16:creationId xmlns:a16="http://schemas.microsoft.com/office/drawing/2014/main" xmlns="" id="{1844FC52-434C-AFF7-C8ED-2DB86F3FD5A4}"/>
                    </a:ext>
                  </a:extLst>
                </p:cNvPr>
                <p:cNvCxnSpPr/>
                <p:nvPr/>
              </p:nvCxnSpPr>
              <p:spPr>
                <a:xfrm>
                  <a:off x="11355176" y="1563395"/>
                  <a:ext cx="3236974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7" name="직사각형 226">
                  <a:extLst>
                    <a:ext uri="{FF2B5EF4-FFF2-40B4-BE49-F238E27FC236}">
                      <a16:creationId xmlns:a16="http://schemas.microsoft.com/office/drawing/2014/main" xmlns="" id="{6480F34F-4AE4-FACC-D570-E92BFA6F01E3}"/>
                    </a:ext>
                  </a:extLst>
                </p:cNvPr>
                <p:cNvSpPr/>
                <p:nvPr/>
              </p:nvSpPr>
              <p:spPr>
                <a:xfrm>
                  <a:off x="11355176" y="2738314"/>
                  <a:ext cx="349578" cy="618678"/>
                </a:xfrm>
                <a:prstGeom prst="rect">
                  <a:avLst/>
                </a:prstGeom>
                <a:solidFill>
                  <a:srgbClr val="AEBDCA"/>
                </a:solidFill>
                <a:ln>
                  <a:solidFill>
                    <a:srgbClr val="AEBDC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endParaRPr>
                </a:p>
              </p:txBody>
            </p:sp>
            <p:sp>
              <p:nvSpPr>
                <p:cNvPr id="228" name="직사각형 227">
                  <a:extLst>
                    <a:ext uri="{FF2B5EF4-FFF2-40B4-BE49-F238E27FC236}">
                      <a16:creationId xmlns:a16="http://schemas.microsoft.com/office/drawing/2014/main" xmlns="" id="{9366551D-FEE6-F369-DF10-C2EFEB543E03}"/>
                    </a:ext>
                  </a:extLst>
                </p:cNvPr>
                <p:cNvSpPr/>
                <p:nvPr/>
              </p:nvSpPr>
              <p:spPr>
                <a:xfrm>
                  <a:off x="13363459" y="2634077"/>
                  <a:ext cx="349578" cy="720004"/>
                </a:xfrm>
                <a:prstGeom prst="rect">
                  <a:avLst/>
                </a:prstGeom>
                <a:solidFill>
                  <a:srgbClr val="E8DFCA"/>
                </a:solidFill>
                <a:ln>
                  <a:solidFill>
                    <a:srgbClr val="E8DFC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endParaRPr>
                </a:p>
              </p:txBody>
            </p:sp>
            <p:sp>
              <p:nvSpPr>
                <p:cNvPr id="229" name="직사각형 228">
                  <a:extLst>
                    <a:ext uri="{FF2B5EF4-FFF2-40B4-BE49-F238E27FC236}">
                      <a16:creationId xmlns:a16="http://schemas.microsoft.com/office/drawing/2014/main" xmlns="" id="{75D1A6F4-DB25-FFDE-5F93-C544E7642CDB}"/>
                    </a:ext>
                  </a:extLst>
                </p:cNvPr>
                <p:cNvSpPr/>
                <p:nvPr/>
              </p:nvSpPr>
              <p:spPr>
                <a:xfrm>
                  <a:off x="12186904" y="1604690"/>
                  <a:ext cx="349578" cy="1752302"/>
                </a:xfrm>
                <a:prstGeom prst="rect">
                  <a:avLst/>
                </a:prstGeom>
                <a:solidFill>
                  <a:srgbClr val="AEBDCA"/>
                </a:solidFill>
                <a:ln>
                  <a:solidFill>
                    <a:srgbClr val="AEBDC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endParaRPr>
                </a:p>
              </p:txBody>
            </p:sp>
            <p:sp>
              <p:nvSpPr>
                <p:cNvPr id="230" name="직사각형 229">
                  <a:extLst>
                    <a:ext uri="{FF2B5EF4-FFF2-40B4-BE49-F238E27FC236}">
                      <a16:creationId xmlns:a16="http://schemas.microsoft.com/office/drawing/2014/main" xmlns="" id="{8604FCC4-EB3E-C619-B910-2428A372971A}"/>
                    </a:ext>
                  </a:extLst>
                </p:cNvPr>
                <p:cNvSpPr/>
                <p:nvPr/>
              </p:nvSpPr>
              <p:spPr>
                <a:xfrm>
                  <a:off x="12543232" y="3357030"/>
                  <a:ext cx="367703" cy="720004"/>
                </a:xfrm>
                <a:prstGeom prst="rect">
                  <a:avLst/>
                </a:prstGeom>
                <a:solidFill>
                  <a:srgbClr val="E8DFCA"/>
                </a:solidFill>
                <a:ln>
                  <a:solidFill>
                    <a:srgbClr val="E8DFC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endParaRPr>
                </a:p>
              </p:txBody>
            </p:sp>
            <p:sp>
              <p:nvSpPr>
                <p:cNvPr id="231" name="직사각형 230">
                  <a:extLst>
                    <a:ext uri="{FF2B5EF4-FFF2-40B4-BE49-F238E27FC236}">
                      <a16:creationId xmlns:a16="http://schemas.microsoft.com/office/drawing/2014/main" xmlns="" id="{8AEF25D1-99C4-B7BF-2C0B-22310AA474AD}"/>
                    </a:ext>
                  </a:extLst>
                </p:cNvPr>
                <p:cNvSpPr/>
                <p:nvPr/>
              </p:nvSpPr>
              <p:spPr>
                <a:xfrm>
                  <a:off x="14195000" y="3357508"/>
                  <a:ext cx="349578" cy="759694"/>
                </a:xfrm>
                <a:prstGeom prst="rect">
                  <a:avLst/>
                </a:prstGeom>
                <a:solidFill>
                  <a:srgbClr val="E8DFCA"/>
                </a:solidFill>
                <a:ln>
                  <a:solidFill>
                    <a:srgbClr val="E8DFC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endParaRPr>
                </a:p>
              </p:txBody>
            </p:sp>
            <p:sp>
              <p:nvSpPr>
                <p:cNvPr id="232" name="직사각형 231">
                  <a:extLst>
                    <a:ext uri="{FF2B5EF4-FFF2-40B4-BE49-F238E27FC236}">
                      <a16:creationId xmlns:a16="http://schemas.microsoft.com/office/drawing/2014/main" xmlns="" id="{C142C2F7-AF73-C5B5-59FB-BEF600C9EF26}"/>
                    </a:ext>
                  </a:extLst>
                </p:cNvPr>
                <p:cNvSpPr/>
                <p:nvPr/>
              </p:nvSpPr>
              <p:spPr>
                <a:xfrm>
                  <a:off x="13003189" y="3052426"/>
                  <a:ext cx="349578" cy="304566"/>
                </a:xfrm>
                <a:prstGeom prst="rect">
                  <a:avLst/>
                </a:prstGeom>
                <a:solidFill>
                  <a:srgbClr val="AEBDCA"/>
                </a:solidFill>
                <a:ln>
                  <a:solidFill>
                    <a:srgbClr val="AEBDC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endParaRPr>
                </a:p>
              </p:txBody>
            </p:sp>
            <p:sp>
              <p:nvSpPr>
                <p:cNvPr id="233" name="직사각형 232">
                  <a:extLst>
                    <a:ext uri="{FF2B5EF4-FFF2-40B4-BE49-F238E27FC236}">
                      <a16:creationId xmlns:a16="http://schemas.microsoft.com/office/drawing/2014/main" xmlns="" id="{43020112-47FD-1C91-5293-A96740D9C2DE}"/>
                    </a:ext>
                  </a:extLst>
                </p:cNvPr>
                <p:cNvSpPr/>
                <p:nvPr/>
              </p:nvSpPr>
              <p:spPr>
                <a:xfrm>
                  <a:off x="13830975" y="3361937"/>
                  <a:ext cx="349578" cy="355095"/>
                </a:xfrm>
                <a:prstGeom prst="rect">
                  <a:avLst/>
                </a:prstGeom>
                <a:solidFill>
                  <a:srgbClr val="AEBDCA"/>
                </a:solidFill>
                <a:ln>
                  <a:solidFill>
                    <a:srgbClr val="AEBDC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endParaRPr>
                </a:p>
              </p:txBody>
            </p:sp>
            <p:sp>
              <p:nvSpPr>
                <p:cNvPr id="234" name="직사각형 233">
                  <a:extLst>
                    <a:ext uri="{FF2B5EF4-FFF2-40B4-BE49-F238E27FC236}">
                      <a16:creationId xmlns:a16="http://schemas.microsoft.com/office/drawing/2014/main" xmlns="" id="{B4D45806-228E-EB91-6185-996B041ECD7F}"/>
                    </a:ext>
                  </a:extLst>
                </p:cNvPr>
                <p:cNvSpPr/>
                <p:nvPr/>
              </p:nvSpPr>
              <p:spPr>
                <a:xfrm>
                  <a:off x="11715446" y="3210667"/>
                  <a:ext cx="349578" cy="146325"/>
                </a:xfrm>
                <a:prstGeom prst="rect">
                  <a:avLst/>
                </a:prstGeom>
                <a:solidFill>
                  <a:srgbClr val="E8DFCA"/>
                </a:solidFill>
                <a:ln>
                  <a:solidFill>
                    <a:srgbClr val="E8DFC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endParaRPr>
                </a:p>
              </p:txBody>
            </p:sp>
            <p:cxnSp>
              <p:nvCxnSpPr>
                <p:cNvPr id="235" name="직선 연결선 234">
                  <a:extLst>
                    <a:ext uri="{FF2B5EF4-FFF2-40B4-BE49-F238E27FC236}">
                      <a16:creationId xmlns:a16="http://schemas.microsoft.com/office/drawing/2014/main" xmlns="" id="{5EB1CAD3-C0D1-06FC-0A19-8414407AE65C}"/>
                    </a:ext>
                  </a:extLst>
                </p:cNvPr>
                <p:cNvCxnSpPr/>
                <p:nvPr/>
              </p:nvCxnSpPr>
              <p:spPr>
                <a:xfrm>
                  <a:off x="11314795" y="3356992"/>
                  <a:ext cx="3236974" cy="0"/>
                </a:xfrm>
                <a:prstGeom prst="line">
                  <a:avLst/>
                </a:prstGeom>
                <a:solidFill>
                  <a:srgbClr val="FF9F9B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1" name="직선 연결선 220">
                <a:extLst>
                  <a:ext uri="{FF2B5EF4-FFF2-40B4-BE49-F238E27FC236}">
                    <a16:creationId xmlns:a16="http://schemas.microsoft.com/office/drawing/2014/main" xmlns="" id="{988B081B-AEB5-2D9D-D5F3-A799FD8D379F}"/>
                  </a:ext>
                </a:extLst>
              </p:cNvPr>
              <p:cNvCxnSpPr/>
              <p:nvPr/>
            </p:nvCxnSpPr>
            <p:spPr>
              <a:xfrm>
                <a:off x="7213035" y="5629898"/>
                <a:ext cx="3236974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xmlns="" id="{B7D60946-2993-FC9C-9CE5-5BCE1084AABE}"/>
              </a:ext>
            </a:extLst>
          </p:cNvPr>
          <p:cNvGrpSpPr/>
          <p:nvPr/>
        </p:nvGrpSpPr>
        <p:grpSpPr>
          <a:xfrm>
            <a:off x="4303395" y="2708951"/>
            <a:ext cx="1004837" cy="642341"/>
            <a:chOff x="4387016" y="2791883"/>
            <a:chExt cx="1004837" cy="608926"/>
          </a:xfrm>
        </p:grpSpPr>
        <p:grpSp>
          <p:nvGrpSpPr>
            <p:cNvPr id="237" name="그룹 80">
              <a:extLst>
                <a:ext uri="{FF2B5EF4-FFF2-40B4-BE49-F238E27FC236}">
                  <a16:creationId xmlns:a16="http://schemas.microsoft.com/office/drawing/2014/main" xmlns="" id="{B60793DE-6879-172C-4C84-8D7FF2DCB67A}"/>
                </a:ext>
              </a:extLst>
            </p:cNvPr>
            <p:cNvGrpSpPr/>
            <p:nvPr/>
          </p:nvGrpSpPr>
          <p:grpSpPr>
            <a:xfrm>
              <a:off x="4387016" y="2791883"/>
              <a:ext cx="937512" cy="215444"/>
              <a:chOff x="4387016" y="2791883"/>
              <a:chExt cx="937512" cy="215444"/>
            </a:xfrm>
          </p:grpSpPr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xmlns="" id="{F37209F9-AC40-88F9-53B4-015F7D8090A3}"/>
                  </a:ext>
                </a:extLst>
              </p:cNvPr>
              <p:cNvSpPr txBox="1"/>
              <p:nvPr/>
            </p:nvSpPr>
            <p:spPr>
              <a:xfrm>
                <a:off x="4511484" y="2791883"/>
                <a:ext cx="813044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지역사회재투자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45" name="직사각형 69">
                <a:extLst>
                  <a:ext uri="{FF2B5EF4-FFF2-40B4-BE49-F238E27FC236}">
                    <a16:creationId xmlns:a16="http://schemas.microsoft.com/office/drawing/2014/main" xmlns="" id="{C35FFB99-9A6C-C6EE-FDF8-C37AE333F6A5}"/>
                  </a:ext>
                </a:extLst>
              </p:cNvPr>
              <p:cNvSpPr/>
              <p:nvPr/>
            </p:nvSpPr>
            <p:spPr>
              <a:xfrm>
                <a:off x="4387016" y="2834930"/>
                <a:ext cx="136800" cy="129350"/>
              </a:xfrm>
              <a:prstGeom prst="rect">
                <a:avLst/>
              </a:prstGeom>
              <a:solidFill>
                <a:srgbClr val="7C96AB"/>
              </a:solidFill>
              <a:ln>
                <a:solidFill>
                  <a:srgbClr val="7C96A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</p:grpSp>
        <p:grpSp>
          <p:nvGrpSpPr>
            <p:cNvPr id="238" name="그룹 81">
              <a:extLst>
                <a:ext uri="{FF2B5EF4-FFF2-40B4-BE49-F238E27FC236}">
                  <a16:creationId xmlns:a16="http://schemas.microsoft.com/office/drawing/2014/main" xmlns="" id="{39381B50-96A4-52AC-B03B-791FCEA15F11}"/>
                </a:ext>
              </a:extLst>
            </p:cNvPr>
            <p:cNvGrpSpPr/>
            <p:nvPr/>
          </p:nvGrpSpPr>
          <p:grpSpPr>
            <a:xfrm>
              <a:off x="4387016" y="2994227"/>
              <a:ext cx="757976" cy="215444"/>
              <a:chOff x="4387016" y="3018032"/>
              <a:chExt cx="757976" cy="215444"/>
            </a:xfrm>
          </p:grpSpPr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xmlns="" id="{DE4CF8E2-5008-3442-B8CA-87225867544A}"/>
                  </a:ext>
                </a:extLst>
              </p:cNvPr>
              <p:cNvSpPr txBox="1"/>
              <p:nvPr/>
            </p:nvSpPr>
            <p:spPr>
              <a:xfrm>
                <a:off x="4511484" y="3018032"/>
                <a:ext cx="63350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일자리창출</a:t>
                </a:r>
              </a:p>
            </p:txBody>
          </p:sp>
          <p:sp>
            <p:nvSpPr>
              <p:cNvPr id="243" name="직사각형 242">
                <a:extLst>
                  <a:ext uri="{FF2B5EF4-FFF2-40B4-BE49-F238E27FC236}">
                    <a16:creationId xmlns:a16="http://schemas.microsoft.com/office/drawing/2014/main" xmlns="" id="{F1A753D9-54C0-3651-1D15-102352B21945}"/>
                  </a:ext>
                </a:extLst>
              </p:cNvPr>
              <p:cNvSpPr/>
              <p:nvPr/>
            </p:nvSpPr>
            <p:spPr>
              <a:xfrm>
                <a:off x="4387016" y="3061079"/>
                <a:ext cx="136800" cy="12935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</p:grpSp>
        <p:grpSp>
          <p:nvGrpSpPr>
            <p:cNvPr id="239" name="그룹 82">
              <a:extLst>
                <a:ext uri="{FF2B5EF4-FFF2-40B4-BE49-F238E27FC236}">
                  <a16:creationId xmlns:a16="http://schemas.microsoft.com/office/drawing/2014/main" xmlns="" id="{016E13DE-414F-2611-B221-F02428C7AD0C}"/>
                </a:ext>
              </a:extLst>
            </p:cNvPr>
            <p:cNvGrpSpPr/>
            <p:nvPr/>
          </p:nvGrpSpPr>
          <p:grpSpPr>
            <a:xfrm>
              <a:off x="4387016" y="3196573"/>
              <a:ext cx="1004837" cy="204236"/>
              <a:chOff x="4387016" y="3196573"/>
              <a:chExt cx="1004837" cy="204236"/>
            </a:xfrm>
          </p:grpSpPr>
          <p:sp>
            <p:nvSpPr>
              <p:cNvPr id="240" name="TextBox 239">
                <a:extLst>
                  <a:ext uri="{FF2B5EF4-FFF2-40B4-BE49-F238E27FC236}">
                    <a16:creationId xmlns:a16="http://schemas.microsoft.com/office/drawing/2014/main" xmlns="" id="{6A5DBC50-B6E2-CF2E-5A25-9E7459B1D785}"/>
                  </a:ext>
                </a:extLst>
              </p:cNvPr>
              <p:cNvSpPr txBox="1"/>
              <p:nvPr/>
            </p:nvSpPr>
            <p:spPr>
              <a:xfrm>
                <a:off x="4511484" y="3196573"/>
                <a:ext cx="880369" cy="2042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80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근로자처우개선</a:t>
                </a:r>
                <a:endPara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xmlns="" id="{3F66FEEE-DAD5-A217-6911-1F61C833FBAE}"/>
                  </a:ext>
                </a:extLst>
              </p:cNvPr>
              <p:cNvSpPr/>
              <p:nvPr/>
            </p:nvSpPr>
            <p:spPr>
              <a:xfrm>
                <a:off x="4387016" y="3239620"/>
                <a:ext cx="136800" cy="129348"/>
              </a:xfrm>
              <a:prstGeom prst="rect">
                <a:avLst/>
              </a:prstGeom>
              <a:solidFill>
                <a:srgbClr val="B7B7B7"/>
              </a:solidFill>
              <a:ln>
                <a:solidFill>
                  <a:srgbClr val="B7B7B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</p:grpSp>
      </p:grpSp>
      <p:grpSp>
        <p:nvGrpSpPr>
          <p:cNvPr id="246" name="그룹 245">
            <a:extLst>
              <a:ext uri="{FF2B5EF4-FFF2-40B4-BE49-F238E27FC236}">
                <a16:creationId xmlns:a16="http://schemas.microsoft.com/office/drawing/2014/main" xmlns="" id="{2A70846A-5672-C00E-B6DF-DF51E8C5888B}"/>
              </a:ext>
            </a:extLst>
          </p:cNvPr>
          <p:cNvGrpSpPr/>
          <p:nvPr/>
        </p:nvGrpSpPr>
        <p:grpSpPr>
          <a:xfrm>
            <a:off x="10016145" y="2751187"/>
            <a:ext cx="1950943" cy="360738"/>
            <a:chOff x="9703436" y="2808749"/>
            <a:chExt cx="1756930" cy="391579"/>
          </a:xfrm>
        </p:grpSpPr>
        <p:grpSp>
          <p:nvGrpSpPr>
            <p:cNvPr id="247" name="그룹 78">
              <a:extLst>
                <a:ext uri="{FF2B5EF4-FFF2-40B4-BE49-F238E27FC236}">
                  <a16:creationId xmlns:a16="http://schemas.microsoft.com/office/drawing/2014/main" xmlns="" id="{5F3E1CD7-F66F-485A-F5B6-FD24A2357B6E}"/>
                </a:ext>
              </a:extLst>
            </p:cNvPr>
            <p:cNvGrpSpPr/>
            <p:nvPr/>
          </p:nvGrpSpPr>
          <p:grpSpPr>
            <a:xfrm>
              <a:off x="9703436" y="2808749"/>
              <a:ext cx="1756930" cy="158377"/>
              <a:chOff x="9703436" y="2808749"/>
              <a:chExt cx="1756930" cy="158377"/>
            </a:xfrm>
          </p:grpSpPr>
          <p:sp>
            <p:nvSpPr>
              <p:cNvPr id="251" name="object 59">
                <a:extLst>
                  <a:ext uri="{FF2B5EF4-FFF2-40B4-BE49-F238E27FC236}">
                    <a16:creationId xmlns:a16="http://schemas.microsoft.com/office/drawing/2014/main" xmlns="" id="{D72EC9C9-F63C-F4D9-0F13-8584AE72AAF1}"/>
                  </a:ext>
                </a:extLst>
              </p:cNvPr>
              <p:cNvSpPr txBox="1"/>
              <p:nvPr/>
            </p:nvSpPr>
            <p:spPr>
              <a:xfrm>
                <a:off x="9904767" y="2808749"/>
                <a:ext cx="1555599" cy="158377"/>
              </a:xfrm>
              <a:prstGeom prst="rect">
                <a:avLst/>
              </a:prstGeom>
            </p:spPr>
            <p:txBody>
              <a:bodyPr vert="horz" wrap="square" lIns="0" tIns="5080" rIns="0" bIns="0" rtlCol="0">
                <a:spAutoFit/>
              </a:bodyPr>
              <a:lstStyle/>
              <a:p>
                <a:pPr marL="12700" marR="5080">
                  <a:lnSpc>
                    <a:spcPct val="133700"/>
                  </a:lnSpc>
                  <a:spcBef>
                    <a:spcPts val="40"/>
                  </a:spcBef>
                </a:pPr>
                <a:r>
                  <a:rPr lang="en-US" altLang="en-US" sz="8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2020</a:t>
                </a:r>
                <a:r>
                  <a:rPr lang="ko-KR" altLang="en-US" sz="8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년 평균 영업 이익금</a:t>
                </a:r>
                <a:endParaRPr lang="en-US" altLang="ko-KR" sz="8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52" name="직사각형 68">
                <a:extLst>
                  <a:ext uri="{FF2B5EF4-FFF2-40B4-BE49-F238E27FC236}">
                    <a16:creationId xmlns:a16="http://schemas.microsoft.com/office/drawing/2014/main" xmlns="" id="{2B942B3D-FCF9-00C4-9349-6534B749841E}"/>
                  </a:ext>
                </a:extLst>
              </p:cNvPr>
              <p:cNvSpPr/>
              <p:nvPr/>
            </p:nvSpPr>
            <p:spPr>
              <a:xfrm>
                <a:off x="9703436" y="2813689"/>
                <a:ext cx="136589" cy="148496"/>
              </a:xfrm>
              <a:prstGeom prst="rect">
                <a:avLst/>
              </a:prstGeom>
              <a:solidFill>
                <a:srgbClr val="AEBDCA"/>
              </a:solidFill>
              <a:ln>
                <a:solidFill>
                  <a:srgbClr val="AEBD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</p:grpSp>
        <p:grpSp>
          <p:nvGrpSpPr>
            <p:cNvPr id="248" name="그룹 77">
              <a:extLst>
                <a:ext uri="{FF2B5EF4-FFF2-40B4-BE49-F238E27FC236}">
                  <a16:creationId xmlns:a16="http://schemas.microsoft.com/office/drawing/2014/main" xmlns="" id="{9BB54021-D627-35B7-9CB6-24343C7DFA56}"/>
                </a:ext>
              </a:extLst>
            </p:cNvPr>
            <p:cNvGrpSpPr/>
            <p:nvPr/>
          </p:nvGrpSpPr>
          <p:grpSpPr>
            <a:xfrm>
              <a:off x="9706622" y="2990945"/>
              <a:ext cx="1753743" cy="209383"/>
              <a:chOff x="9706622" y="2990945"/>
              <a:chExt cx="1753743" cy="209383"/>
            </a:xfrm>
          </p:grpSpPr>
          <p:sp>
            <p:nvSpPr>
              <p:cNvPr id="249" name="직사각형 73">
                <a:extLst>
                  <a:ext uri="{FF2B5EF4-FFF2-40B4-BE49-F238E27FC236}">
                    <a16:creationId xmlns:a16="http://schemas.microsoft.com/office/drawing/2014/main" xmlns="" id="{B2E7C126-9289-DF3F-FA72-7B7AAFDE1681}"/>
                  </a:ext>
                </a:extLst>
              </p:cNvPr>
              <p:cNvSpPr/>
              <p:nvPr/>
            </p:nvSpPr>
            <p:spPr>
              <a:xfrm>
                <a:off x="9706622" y="3051832"/>
                <a:ext cx="136589" cy="148496"/>
              </a:xfrm>
              <a:prstGeom prst="rect">
                <a:avLst/>
              </a:prstGeom>
              <a:solidFill>
                <a:srgbClr val="E8DFCA"/>
              </a:solidFill>
              <a:ln>
                <a:solidFill>
                  <a:srgbClr val="E8DFC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  <p:sp>
            <p:nvSpPr>
              <p:cNvPr id="250" name="object 59">
                <a:extLst>
                  <a:ext uri="{FF2B5EF4-FFF2-40B4-BE49-F238E27FC236}">
                    <a16:creationId xmlns:a16="http://schemas.microsoft.com/office/drawing/2014/main" xmlns="" id="{09B4982A-023F-57C1-79D4-A58689752377}"/>
                  </a:ext>
                </a:extLst>
              </p:cNvPr>
              <p:cNvSpPr txBox="1"/>
              <p:nvPr/>
            </p:nvSpPr>
            <p:spPr>
              <a:xfrm>
                <a:off x="9904766" y="2990945"/>
                <a:ext cx="1555599" cy="158377"/>
              </a:xfrm>
              <a:prstGeom prst="rect">
                <a:avLst/>
              </a:prstGeom>
            </p:spPr>
            <p:txBody>
              <a:bodyPr vert="horz" wrap="square" lIns="0" tIns="5080" rIns="0" bIns="0" rtlCol="0">
                <a:spAutoFit/>
              </a:bodyPr>
              <a:lstStyle/>
              <a:p>
                <a:pPr marL="12700" marR="5080">
                  <a:lnSpc>
                    <a:spcPct val="133700"/>
                  </a:lnSpc>
                  <a:spcBef>
                    <a:spcPts val="40"/>
                  </a:spcBef>
                </a:pPr>
                <a:r>
                  <a:rPr lang="en-US" altLang="en-US" sz="8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2021</a:t>
                </a:r>
                <a:r>
                  <a:rPr lang="ko-KR" altLang="en-US" sz="800" spc="-50" dirty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NEW 본문 Regular" panose="00000500000000000000" pitchFamily="2" charset="-127"/>
                    <a:ea typeface="CJ ONLYONE NEW 본문 Regular" panose="00000500000000000000" pitchFamily="2" charset="-127"/>
                  </a:rPr>
                  <a:t>년 평균 영업 이익금 </a:t>
                </a:r>
                <a:endParaRPr lang="en-US" altLang="en-US" sz="800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NEW 본문 Regular" panose="00000500000000000000" pitchFamily="2" charset="-127"/>
                  <a:ea typeface="CJ ONLYONE NEW 본문 Regular" panose="000005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눈물 방울 29"/>
          <p:cNvSpPr/>
          <p:nvPr/>
        </p:nvSpPr>
        <p:spPr>
          <a:xfrm>
            <a:off x="8590013" y="5035488"/>
            <a:ext cx="3600400" cy="3645024"/>
          </a:xfrm>
          <a:prstGeom prst="teardrop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눈물 방울 28"/>
          <p:cNvSpPr/>
          <p:nvPr/>
        </p:nvSpPr>
        <p:spPr>
          <a:xfrm>
            <a:off x="-1537642" y="-14990"/>
            <a:ext cx="3600400" cy="3645024"/>
          </a:xfrm>
          <a:prstGeom prst="teardrop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222998" y="2776777"/>
            <a:ext cx="3425505" cy="1228287"/>
            <a:chOff x="4397581" y="4925084"/>
            <a:chExt cx="3425505" cy="1228287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0CDAD29-B486-4CB4-B0BA-E497A27FC887}"/>
                </a:ext>
              </a:extLst>
            </p:cNvPr>
            <p:cNvSpPr txBox="1"/>
            <p:nvPr/>
          </p:nvSpPr>
          <p:spPr>
            <a:xfrm>
              <a:off x="4397581" y="4925084"/>
              <a:ext cx="569067" cy="5243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en-US" altLang="ko-KR" sz="3200" spc="-15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03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="" xmlns:a16="http://schemas.microsoft.com/office/drawing/2014/main" id="{C95A0AB0-FEC8-414C-A8F2-834756CEEAA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15086" y="5365559"/>
              <a:ext cx="2808000" cy="1588"/>
            </a:xfrm>
            <a:prstGeom prst="lin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BCAF56E-ED83-4942-8850-BCF4F1DCA189}"/>
                </a:ext>
              </a:extLst>
            </p:cNvPr>
            <p:cNvSpPr txBox="1"/>
            <p:nvPr/>
          </p:nvSpPr>
          <p:spPr>
            <a:xfrm>
              <a:off x="5015086" y="4933511"/>
              <a:ext cx="1194238" cy="3932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ko-KR" altLang="en-US" sz="240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평가지표</a:t>
              </a:r>
              <a:endParaRPr lang="en-US" altLang="ko-KR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63E799C-500A-485A-AE0C-6AA0EDDC625F}"/>
                </a:ext>
              </a:extLst>
            </p:cNvPr>
            <p:cNvSpPr txBox="1"/>
            <p:nvPr/>
          </p:nvSpPr>
          <p:spPr>
            <a:xfrm>
              <a:off x="5015086" y="5513196"/>
              <a:ext cx="2520280" cy="6401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사회적가치지표 </a:t>
              </a:r>
              <a:r>
                <a:rPr lang="en-US" altLang="ko-KR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(SVI)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신 사회적가치지표 </a:t>
              </a:r>
              <a:r>
                <a:rPr lang="en-US" altLang="ko-KR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(NSVI)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9267" y="513752"/>
            <a:ext cx="568993" cy="5243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7301" y="549056"/>
            <a:ext cx="1287044" cy="39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평가 지표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423276" y="621054"/>
            <a:ext cx="3892091" cy="2617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사회적가치지표 </a:t>
            </a:r>
            <a:r>
              <a: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(SVI)</a:t>
            </a:r>
            <a:r>
              <a:rPr lang="ko-KR" altLang="en-US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와 신 사회적가치지표 </a:t>
            </a:r>
            <a:r>
              <a: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(NSVI)</a:t>
            </a:r>
            <a:endParaRPr lang="ko-KR" altLang="en-US" sz="14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1048"/>
            <a:ext cx="10330655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B5A87A5E-B39C-D924-615E-0A9109750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5771216"/>
              </p:ext>
            </p:extLst>
          </p:nvPr>
        </p:nvGraphicFramePr>
        <p:xfrm>
          <a:off x="1125704" y="1790736"/>
          <a:ext cx="10322164" cy="45185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0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4021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403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403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21570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52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74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관점</a:t>
                      </a:r>
                    </a:p>
                  </a:txBody>
                  <a:tcPr marL="91428" marR="91428" marT="45714" marB="4571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범주</a:t>
                      </a:r>
                    </a:p>
                  </a:txBody>
                  <a:tcPr marL="91428" marR="91428" marT="45714" marB="4571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영역</a:t>
                      </a:r>
                    </a:p>
                  </a:txBody>
                  <a:tcPr marL="91428" marR="91428" marT="45714" marB="4571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평가항목</a:t>
                      </a:r>
                    </a:p>
                  </a:txBody>
                  <a:tcPr marL="91428" marR="91428" marT="45714" marB="4571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평가방법</a:t>
                      </a:r>
                    </a:p>
                  </a:txBody>
                  <a:tcPr marL="91428" marR="91428" marT="45714" marB="4571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배점</a:t>
                      </a:r>
                    </a:p>
                  </a:txBody>
                  <a:tcPr marL="91428" marR="91428" marT="45714" marB="45714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523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사회적 성과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조직 미션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사회적 가치 추구 여부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기업의 미션 및 비전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/>
                      </a:r>
                      <a:b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</a:b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미션과 비전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/>
                      </a:r>
                      <a:b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</a:br>
                      <a:endParaRPr lang="ko-KR" altLang="en-US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2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648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사업활동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주 사업 활동의 사회적 가치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사업활동의 사회적 가치 지향성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공공부문 복지예산절감액</a:t>
                      </a:r>
                      <a:endParaRPr lang="en-US" altLang="ko-KR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기초생활수급자 평균지급액 * 취약계층근로자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</a:t>
                      </a:r>
                      <a:endParaRPr lang="en-US" altLang="ko-KR" sz="8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5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648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 소득증가액</a:t>
                      </a:r>
                      <a:endParaRPr lang="en-US" altLang="ko-KR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취약계층평균임금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법정최저임금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) *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취약계층근로자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5</a:t>
                      </a:r>
                      <a:endParaRPr lang="ko-KR" altLang="en-US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6489">
                <a:tc vMerge="1">
                  <a:txBody>
                    <a:bodyPr/>
                    <a:lstStyle/>
                    <a:p>
                      <a:pPr latinLnBrk="1"/>
                      <a:endParaRPr lang="ko-KR" altLang="en-US" sz="12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 고용 비율</a:t>
                      </a:r>
                      <a:endParaRPr lang="en-US" altLang="ko-KR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취약계층근로자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유급근로자 수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5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159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사회목적 재투자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사회적 환원 노력도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사회적 환원 금액 </a:t>
                      </a:r>
                      <a:endParaRPr lang="en-US" altLang="ko-KR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일자리 창출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금액 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+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사회서비스 제공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금액 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+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근로자 처우개선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금액 </a:t>
                      </a:r>
                      <a:endParaRPr lang="en-US" altLang="ko-KR" sz="8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+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지역사회 재투자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금액 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+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기부금 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금액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)</a:t>
                      </a:r>
                      <a:endParaRPr lang="ko-KR" altLang="en-US" sz="8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10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648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조직운영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운영의 민주성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참여적 의사결정 비율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민주적 의사결정 참여비율 </a:t>
                      </a:r>
                      <a:endParaRPr lang="en-US" altLang="ko-KR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{(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근로자 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+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지역사회 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+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수혜자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) /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전체 이사회 참여인원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}</a:t>
                      </a:r>
                      <a:endParaRPr lang="ko-KR" altLang="en-US" sz="8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5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2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근로자 지향성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근로자 임금수준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유급근로자평균임금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8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7159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경제적 성과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재정성과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고용창출 및 재정성과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고용성과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전년도 대비 고용 성장률 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(%)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((a-b) / b) x 100, 2021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년도 총 유급근로자수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(a), 2020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년도 총 유급근로자수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(b)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10</a:t>
                      </a:r>
                      <a:endParaRPr lang="ko-KR" altLang="en-US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2648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매출성과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전년도 대비 매출액 성장률 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(%)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10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22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영업성과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해당 년도 영업이익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5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2648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accent5">
                            <a:lumMod val="50000"/>
                          </a:schemeClr>
                        </a:solidFill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노동성과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노동생산성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노동생산성</a:t>
                      </a:r>
                      <a:endParaRPr lang="en-US" altLang="ko-KR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해당 년도 총 매출액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/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해당 년도 총 유급근로자</a:t>
                      </a:r>
                      <a:r>
                        <a:rPr lang="en-US" altLang="ko-KR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</a:t>
                      </a:r>
                      <a:endParaRPr lang="en-US" altLang="ko-KR" sz="8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5</a:t>
                      </a:r>
                      <a:endParaRPr lang="ko-KR" altLang="en-US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228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계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11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개 지표</a:t>
                      </a: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NEW 본문 Regular" panose="00000500000000000000" pitchFamily="2" charset="-127"/>
                        <a:ea typeface="CJ ONLYONE NEW 본문 Regular" panose="00000500000000000000" pitchFamily="2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70</a:t>
                      </a:r>
                      <a:endParaRPr lang="ko-KR" altLang="en-US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marT="45714" marB="45714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547303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ADAF92-5DAB-32EC-EB1B-0760B163A15B}"/>
              </a:ext>
            </a:extLst>
          </p:cNvPr>
          <p:cNvSpPr txBox="1"/>
          <p:nvPr/>
        </p:nvSpPr>
        <p:spPr>
          <a:xfrm>
            <a:off x="1104868" y="1232428"/>
            <a:ext cx="988443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rgbClr val="FFC000"/>
                </a:solidFill>
                <a:latin typeface="CJ ONLYONE Bold" pitchFamily="18" charset="-127"/>
                <a:ea typeface="CJ ONLYONE Bold" pitchFamily="18" charset="-127"/>
              </a:rPr>
              <a:t>신</a:t>
            </a:r>
            <a:r>
              <a:rPr lang="en-US" altLang="ko-KR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 </a:t>
            </a:r>
            <a:r>
              <a:rPr lang="ko-KR" altLang="en-US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사회적가치지표</a:t>
            </a:r>
            <a:r>
              <a:rPr lang="en-US" altLang="ko-KR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(</a:t>
            </a:r>
            <a:r>
              <a:rPr lang="en-US" altLang="ko-KR" sz="1600" dirty="0">
                <a:solidFill>
                  <a:srgbClr val="FFC000"/>
                </a:solidFill>
                <a:latin typeface="CJ ONLYONE Bold" pitchFamily="18" charset="-127"/>
                <a:ea typeface="CJ ONLYONE Bold" pitchFamily="18" charset="-127"/>
              </a:rPr>
              <a:t>N</a:t>
            </a:r>
            <a:r>
              <a:rPr lang="en-US" altLang="ko-KR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SVI: </a:t>
            </a:r>
            <a:r>
              <a:rPr lang="en-US" altLang="ko-KR" sz="1600" dirty="0">
                <a:solidFill>
                  <a:srgbClr val="FFC000"/>
                </a:solidFill>
                <a:latin typeface="CJ ONLYONE Bold" pitchFamily="18" charset="-127"/>
                <a:ea typeface="CJ ONLYONE Bold" pitchFamily="18" charset="-127"/>
              </a:rPr>
              <a:t>New</a:t>
            </a:r>
            <a:r>
              <a:rPr lang="en-US" altLang="ko-KR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 Social Value Index)</a:t>
            </a:r>
            <a:r>
              <a:rPr lang="ko-KR" altLang="en-US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? </a:t>
            </a:r>
          </a:p>
          <a:p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SVI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평가 기준 중 정량 평가 가능한 항목으로 재구성한 사회적기업 평가지표</a:t>
            </a:r>
          </a:p>
        </p:txBody>
      </p:sp>
    </p:spTree>
    <p:extLst>
      <p:ext uri="{BB962C8B-B14F-4D97-AF65-F5344CB8AC3E}">
        <p14:creationId xmlns="" xmlns:p14="http://schemas.microsoft.com/office/powerpoint/2010/main" val="160744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9267" y="513752"/>
            <a:ext cx="568993" cy="5243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7301" y="549056"/>
            <a:ext cx="1287044" cy="39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평가 지표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423276" y="621054"/>
            <a:ext cx="1803379" cy="2617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신 사회적가치지표</a:t>
            </a:r>
            <a:r>
              <a:rPr lang="en-US" altLang="ko-KR" sz="14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(SVI)</a:t>
            </a:r>
            <a:endParaRPr lang="ko-KR" altLang="en-US" sz="14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1048"/>
            <a:ext cx="10330655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2289" y="1024013"/>
            <a:ext cx="10446278" cy="23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SVI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평가기준 중 정량 평가 가능한 항목으로 </a:t>
            </a:r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평가지표를 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재구성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함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4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92E98E8-B6E3-605E-64EF-BF4DA568212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2679" y="1767321"/>
            <a:ext cx="10081120" cy="7245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29F509A-DDC4-73BB-820A-39BD4CCA32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b="32025"/>
          <a:stretch/>
        </p:blipFill>
        <p:spPr>
          <a:xfrm>
            <a:off x="1342678" y="3208000"/>
            <a:ext cx="10009112" cy="70452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EA300935-1885-B83A-6AF0-6DAFFE36B782}"/>
              </a:ext>
            </a:extLst>
          </p:cNvPr>
          <p:cNvGrpSpPr/>
          <p:nvPr/>
        </p:nvGrpSpPr>
        <p:grpSpPr>
          <a:xfrm>
            <a:off x="3991946" y="5677458"/>
            <a:ext cx="4206521" cy="749367"/>
            <a:chOff x="1537429" y="4810515"/>
            <a:chExt cx="4207069" cy="749465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164C8299-4863-A94D-E21D-7CEFF0D55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r="81948"/>
            <a:stretch/>
          </p:blipFill>
          <p:spPr>
            <a:xfrm>
              <a:off x="1537429" y="4810515"/>
              <a:ext cx="2200880" cy="74946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6321171C-7652-637C-3283-F3FB1111F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86885"/>
            <a:stretch/>
          </p:blipFill>
          <p:spPr>
            <a:xfrm>
              <a:off x="4145538" y="4810515"/>
              <a:ext cx="1598960" cy="74946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D614343-22ED-06FE-FEA7-079AF5DBB806}"/>
                </a:ext>
              </a:extLst>
            </p:cNvPr>
            <p:cNvSpPr txBox="1"/>
            <p:nvPr/>
          </p:nvSpPr>
          <p:spPr>
            <a:xfrm>
              <a:off x="3660839" y="5000581"/>
              <a:ext cx="562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09" fontAlgn="ctr"/>
              <a:r>
                <a:rPr lang="en-US" altLang="ko-KR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…</a:t>
              </a:r>
              <a:endParaRPr lang="ko-KR" altLang="en-US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A9FD1A5-5F70-13FA-2365-B7C56F98EDA6}"/>
              </a:ext>
            </a:extLst>
          </p:cNvPr>
          <p:cNvSpPr txBox="1"/>
          <p:nvPr/>
        </p:nvSpPr>
        <p:spPr>
          <a:xfrm>
            <a:off x="1125704" y="1502383"/>
            <a:ext cx="3011651" cy="2293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1. Column </a:t>
            </a:r>
            <a:r>
              <a:rPr lang="ko-KR" altLang="en-US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활용하여 각 평가지표 계산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F2982CE-F89B-F659-C161-149E82657F3C}"/>
              </a:ext>
            </a:extLst>
          </p:cNvPr>
          <p:cNvSpPr txBox="1"/>
          <p:nvPr/>
        </p:nvSpPr>
        <p:spPr>
          <a:xfrm>
            <a:off x="1125703" y="2886973"/>
            <a:ext cx="3884077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2. </a:t>
            </a:r>
            <a:r>
              <a:rPr lang="ko-KR" altLang="en-US" sz="1400" b="1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가중치 </a:t>
            </a:r>
            <a:r>
              <a:rPr lang="ko-KR" altLang="en-US" sz="1400" b="1" smtClean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활용하여 </a:t>
            </a:r>
            <a:r>
              <a:rPr lang="ko-KR" altLang="en-US" sz="1400" b="1" dirty="0" err="1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사회적</a:t>
            </a:r>
            <a:r>
              <a:rPr lang="ko-KR" altLang="en-US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/ </a:t>
            </a:r>
            <a:r>
              <a:rPr lang="ko-KR" altLang="en-US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경제적 성과 점수 계산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C79DA2AF-BDAB-3AD0-3F54-280B66F61C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70302"/>
          <a:stretch/>
        </p:blipFill>
        <p:spPr>
          <a:xfrm>
            <a:off x="1342679" y="4846369"/>
            <a:ext cx="9937104" cy="305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294547F-64F3-2C53-B2E8-CE701A99BECF}"/>
              </a:ext>
            </a:extLst>
          </p:cNvPr>
          <p:cNvSpPr txBox="1"/>
          <p:nvPr/>
        </p:nvSpPr>
        <p:spPr>
          <a:xfrm>
            <a:off x="1125703" y="4288042"/>
            <a:ext cx="4487824" cy="2293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3. </a:t>
            </a:r>
            <a:r>
              <a:rPr lang="ko-KR" altLang="en-US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사회적 성과와 경제적 성과 점수 합산하여 최종 점수 계산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7DD584D-C540-F2AC-858B-D09ACAE53929}"/>
              </a:ext>
            </a:extLst>
          </p:cNvPr>
          <p:cNvSpPr txBox="1"/>
          <p:nvPr/>
        </p:nvSpPr>
        <p:spPr>
          <a:xfrm>
            <a:off x="1134472" y="5425791"/>
            <a:ext cx="2043563" cy="2293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4. </a:t>
            </a:r>
            <a:r>
              <a:rPr lang="ko-KR" altLang="en-US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최종 </a:t>
            </a:r>
            <a:r>
              <a:rPr lang="en-US" altLang="ko-KR" sz="1400" b="1" dirty="0" err="1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Dataframe</a:t>
            </a:r>
            <a:r>
              <a:rPr lang="en-US" altLang="ko-KR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완성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B5B5257-8924-7A01-D2C1-EA83939C4969}"/>
              </a:ext>
            </a:extLst>
          </p:cNvPr>
          <p:cNvSpPr txBox="1"/>
          <p:nvPr/>
        </p:nvSpPr>
        <p:spPr>
          <a:xfrm>
            <a:off x="1342678" y="4579323"/>
            <a:ext cx="2951129" cy="196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지표 </a:t>
            </a:r>
            <a:r>
              <a:rPr lang="en-US" altLang="ko-KR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Inf </a:t>
            </a:r>
            <a:r>
              <a:rPr lang="ko-KR" altLang="en-US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값으로 계산될 경우 해당 </a:t>
            </a:r>
            <a:r>
              <a:rPr lang="en-US" altLang="ko-KR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row </a:t>
            </a:r>
            <a:r>
              <a:rPr lang="ko-KR" altLang="en-US" sz="12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제거</a:t>
            </a:r>
          </a:p>
        </p:txBody>
      </p:sp>
    </p:spTree>
    <p:extLst>
      <p:ext uri="{BB962C8B-B14F-4D97-AF65-F5344CB8AC3E}">
        <p14:creationId xmlns="" xmlns:p14="http://schemas.microsoft.com/office/powerpoint/2010/main" val="9199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눈물 방울 29"/>
          <p:cNvSpPr/>
          <p:nvPr/>
        </p:nvSpPr>
        <p:spPr>
          <a:xfrm>
            <a:off x="8590013" y="5035488"/>
            <a:ext cx="3600400" cy="3645024"/>
          </a:xfrm>
          <a:prstGeom prst="teardrop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눈물 방울 28"/>
          <p:cNvSpPr/>
          <p:nvPr/>
        </p:nvSpPr>
        <p:spPr>
          <a:xfrm>
            <a:off x="-1537642" y="-14990"/>
            <a:ext cx="3600400" cy="3645024"/>
          </a:xfrm>
          <a:prstGeom prst="teardrop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222998" y="2636912"/>
            <a:ext cx="3425505" cy="1207320"/>
            <a:chOff x="8430029" y="1671087"/>
            <a:chExt cx="3425505" cy="120732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0CDAD29-B486-4CB4-B0BA-E497A27FC887}"/>
                </a:ext>
              </a:extLst>
            </p:cNvPr>
            <p:cNvSpPr txBox="1"/>
            <p:nvPr/>
          </p:nvSpPr>
          <p:spPr>
            <a:xfrm>
              <a:off x="8430029" y="1671087"/>
              <a:ext cx="607539" cy="5243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en-US" altLang="ko-KR" sz="3200" spc="-15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04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="" xmlns:a16="http://schemas.microsoft.com/office/drawing/2014/main" id="{C95A0AB0-FEC8-414C-A8F2-834756CEEAA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47534" y="2111562"/>
              <a:ext cx="2808000" cy="1588"/>
            </a:xfrm>
            <a:prstGeom prst="lin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BCAF56E-ED83-4942-8850-BCF4F1DCA189}"/>
                </a:ext>
              </a:extLst>
            </p:cNvPr>
            <p:cNvSpPr txBox="1"/>
            <p:nvPr/>
          </p:nvSpPr>
          <p:spPr>
            <a:xfrm>
              <a:off x="9047534" y="1679514"/>
              <a:ext cx="1582164" cy="3932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ko-KR" altLang="en-US" sz="240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데이터 분석</a:t>
              </a:r>
              <a:endParaRPr lang="en-US" altLang="ko-KR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63E799C-500A-485A-AE0C-6AA0EDDC625F}"/>
                </a:ext>
              </a:extLst>
            </p:cNvPr>
            <p:cNvSpPr txBox="1"/>
            <p:nvPr/>
          </p:nvSpPr>
          <p:spPr>
            <a:xfrm>
              <a:off x="9047534" y="2259199"/>
              <a:ext cx="1955664" cy="6192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등급별 데이터 </a:t>
              </a:r>
              <a:r>
                <a:rPr lang="ko-KR" altLang="en-US" sz="16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시각화</a:t>
              </a:r>
              <a:endPara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클러스터링</a:t>
              </a:r>
              <a:endPara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607539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1582164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분석</a:t>
            </a:r>
            <a:endParaRPr lang="en-US" altLang="ko-KR" sz="2400" dirty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1644" y="1023700"/>
            <a:ext cx="10447638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신용보즘기금 기업신용체계등급 구성비 참고하여 성과 점수별로 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‘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매우 미흡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’, ‘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미흡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’, ‘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보통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’, ‘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양호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’, ‘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우수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’ 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총 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5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단계로 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등급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화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하여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분석하였으며</a:t>
            </a:r>
            <a:r>
              <a:rPr lang="en-US" altLang="ko-KR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endParaRPr lang="en-US" altLang="ko-KR" sz="1400" b="1" smtClean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등급이 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높아질수록 평균임금과 평균근로시간이 높아지는 </a:t>
            </a:r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것을 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확인함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4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710830" y="620688"/>
            <a:ext cx="1793761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등급별 데이터 시각화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(1)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="" xmlns:a16="http://schemas.microsoft.com/office/drawing/2014/main" id="{CF5E27CA-DC03-024B-8A0B-41C955D1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7214" y="2564905"/>
            <a:ext cx="5188326" cy="325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2">
            <a:extLst>
              <a:ext uri="{FF2B5EF4-FFF2-40B4-BE49-F238E27FC236}">
                <a16:creationId xmlns="" xmlns:a16="http://schemas.microsoft.com/office/drawing/2014/main" id="{561C03AA-264E-483B-1A35-DCC7E3F28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662" y="2348880"/>
            <a:ext cx="4331682" cy="34563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2900648" y="1916832"/>
            <a:ext cx="1250342" cy="229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유형별 등급분포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7391350" y="1916832"/>
            <a:ext cx="2861361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취약계층의 평균임금과 평균근로시간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98662" y="1854251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6536681" y="1850843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198662" y="1854251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607539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1582164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분석</a:t>
            </a:r>
            <a:endParaRPr lang="en-US" altLang="ko-KR" sz="2400" dirty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1644" y="1023700"/>
            <a:ext cx="10447638" cy="2294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등급이 우수할수록 가치 창출 금액이 커짐을 확인함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400" b="1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710830" y="620688"/>
            <a:ext cx="1825821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등급별 데이터 시각화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(2)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3A16F0A-5787-0292-9F19-9DE64E73C62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201" y="2655620"/>
            <a:ext cx="4803986" cy="286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842127C4-C578-FB59-284B-063238BA4BD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221" y="2664748"/>
            <a:ext cx="4803984" cy="28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2996827" y="1916832"/>
            <a:ext cx="1154162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가치 창출 금액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8399461" y="1916832"/>
            <a:ext cx="918521" cy="2294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영업 이익금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6681" y="1850843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CDAD29-B486-4CB4-B0BA-E497A27FC887}"/>
              </a:ext>
            </a:extLst>
          </p:cNvPr>
          <p:cNvSpPr txBox="1"/>
          <p:nvPr/>
        </p:nvSpPr>
        <p:spPr>
          <a:xfrm>
            <a:off x="539267" y="513372"/>
            <a:ext cx="607539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27301" y="548682"/>
            <a:ext cx="1582164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분석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0729"/>
            <a:ext cx="10330655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63E799C-500A-485A-AE0C-6AA0EDDC625F}"/>
              </a:ext>
            </a:extLst>
          </p:cNvPr>
          <p:cNvSpPr txBox="1"/>
          <p:nvPr/>
        </p:nvSpPr>
        <p:spPr>
          <a:xfrm>
            <a:off x="2711553" y="620688"/>
            <a:ext cx="1009892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클러스터링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(1)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0CDAD29-B486-4CB4-B0BA-E497A27FC887}"/>
              </a:ext>
            </a:extLst>
          </p:cNvPr>
          <p:cNvSpPr txBox="1"/>
          <p:nvPr/>
        </p:nvSpPr>
        <p:spPr>
          <a:xfrm>
            <a:off x="1142289" y="1023700"/>
            <a:ext cx="10446278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K-means clustering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을 통해 성과 지표에 따른 </a:t>
            </a:r>
            <a:r>
              <a:rPr lang="ko-KR" altLang="en-US" sz="1400" b="1" dirty="0" err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군집별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특성을 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분석함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4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Cluster</a:t>
            </a:r>
            <a:r>
              <a:rPr lang="ko-KR" altLang="en-US" sz="1400" b="1" dirty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별 투자 대상 추천 및 기업 가치 </a:t>
            </a:r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판단 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기준을 탐색함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4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AE592FD4-DDD2-FD86-62D2-4ABF3431B1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23" t="5850" r="14" b="2234"/>
          <a:stretch/>
        </p:blipFill>
        <p:spPr bwMode="auto">
          <a:xfrm>
            <a:off x="1847289" y="2128963"/>
            <a:ext cx="343070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xmlns="" id="{30C8FE03-8DFB-AA5C-9C99-F69FEE93F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0423"/>
          <a:stretch/>
        </p:blipFill>
        <p:spPr bwMode="auto">
          <a:xfrm>
            <a:off x="7463182" y="2128965"/>
            <a:ext cx="2488605" cy="247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2796502" y="1696915"/>
            <a:ext cx="1570739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Cluster </a:t>
            </a:r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개수 선정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8163375" y="1696915"/>
            <a:ext cx="1243768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클러스터링 결과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99300" y="1634336"/>
            <a:ext cx="4751909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536624" y="1630928"/>
            <a:ext cx="4751909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xmlns="" id="{79A16FB7-219D-982F-8D64-CAEFAF5F2A33}"/>
              </a:ext>
            </a:extLst>
          </p:cNvPr>
          <p:cNvGraphicFramePr>
            <a:graphicFrameLocks noGrp="1"/>
          </p:cNvGraphicFramePr>
          <p:nvPr/>
        </p:nvGraphicFramePr>
        <p:xfrm>
          <a:off x="1199300" y="4953128"/>
          <a:ext cx="10089238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2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831805">
                  <a:extLst>
                    <a:ext uri="{9D8B030D-6E8A-4147-A177-3AD203B41FA5}">
                      <a16:colId xmlns:a16="http://schemas.microsoft.com/office/drawing/2014/main" xmlns="" val="3610991233"/>
                    </a:ext>
                  </a:extLst>
                </a:gridCol>
                <a:gridCol w="1831805">
                  <a:extLst>
                    <a:ext uri="{9D8B030D-6E8A-4147-A177-3AD203B41FA5}">
                      <a16:colId xmlns:a16="http://schemas.microsoft.com/office/drawing/2014/main" xmlns="" val="2364923639"/>
                    </a:ext>
                  </a:extLst>
                </a:gridCol>
                <a:gridCol w="1831805">
                  <a:extLst>
                    <a:ext uri="{9D8B030D-6E8A-4147-A177-3AD203B41FA5}">
                      <a16:colId xmlns:a16="http://schemas.microsoft.com/office/drawing/2014/main" xmlns="" val="3185355514"/>
                    </a:ext>
                  </a:extLst>
                </a:gridCol>
                <a:gridCol w="1831805">
                  <a:extLst>
                    <a:ext uri="{9D8B030D-6E8A-4147-A177-3AD203B41FA5}">
                      <a16:colId xmlns:a16="http://schemas.microsoft.com/office/drawing/2014/main" xmlns="" val="3137237886"/>
                    </a:ext>
                  </a:extLst>
                </a:gridCol>
                <a:gridCol w="1831805">
                  <a:extLst>
                    <a:ext uri="{9D8B030D-6E8A-4147-A177-3AD203B41FA5}">
                      <a16:colId xmlns:a16="http://schemas.microsoft.com/office/drawing/2014/main" xmlns="" val="162535242"/>
                    </a:ext>
                  </a:extLst>
                </a:gridCol>
              </a:tblGrid>
              <a:tr h="21781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cluster</a:t>
                      </a:r>
                      <a:endParaRPr lang="ko-KR" altLang="en-US" sz="12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평균 사회적 성과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평균 경제적 성과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평균 성과지표 합계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특징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투자 대상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78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0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50" marB="1905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C9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9.89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2.77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12.66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en-US" altLang="ko-KR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7811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</a:t>
                      </a:r>
                    </a:p>
                  </a:txBody>
                  <a:tcPr marL="28571" marR="28571" marT="19050" marB="1905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48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7.25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2.68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9.93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394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2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50" marB="1905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ECB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12.39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2.67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15.06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사회적 성과 높음</a:t>
                      </a:r>
                      <a:endParaRPr lang="en-US" altLang="ko-KR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경제적 성과 낮음</a:t>
                      </a:r>
                      <a:endParaRPr lang="en-US" altLang="ko-KR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사회적 가치에 공감하여 </a:t>
                      </a:r>
                      <a:endParaRPr lang="en-US" altLang="ko-KR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투자 희망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3942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3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50" marB="1905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2A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10.88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8.83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19.71</a:t>
                      </a:r>
                      <a:endParaRPr lang="ko-KR" altLang="en-US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사회적 성과 높음</a:t>
                      </a:r>
                      <a:endParaRPr lang="en-US" altLang="ko-KR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경제적 성과 높음</a:t>
                      </a:r>
                      <a:endParaRPr lang="en-US" altLang="ko-KR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안정적 사회적 기업에</a:t>
                      </a:r>
                      <a:endParaRPr lang="en-US" altLang="ko-KR" sz="11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97089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  <a:p>
                      <a:pPr marL="0" algn="ctr" defTabSz="914400" rtl="0" eaLnBrk="1" latinLnBrk="1" hangingPunct="1"/>
                      <a:r>
                        <a:rPr lang="ko-KR" altLang="en-US" sz="11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97089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투자 희망</a:t>
                      </a:r>
                    </a:p>
                  </a:txBody>
                  <a:tcPr marL="91428" marR="9142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xmlns="" id="{6C73659B-6E62-5185-E103-F3A2D67F6B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5685" t="38386" r="-1208" b="35482"/>
          <a:stretch/>
        </p:blipFill>
        <p:spPr bwMode="auto">
          <a:xfrm>
            <a:off x="10055132" y="2590418"/>
            <a:ext cx="823332" cy="123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xmlns="" id="{E58D78DD-A351-DB87-A328-753B07F5B3F6}"/>
              </a:ext>
            </a:extLst>
          </p:cNvPr>
          <p:cNvSpPr/>
          <p:nvPr/>
        </p:nvSpPr>
        <p:spPr>
          <a:xfrm>
            <a:off x="3249029" y="3793457"/>
            <a:ext cx="287963" cy="288000"/>
          </a:xfrm>
          <a:prstGeom prst="ellipse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CDAD29-B486-4CB4-B0BA-E497A27FC887}"/>
              </a:ext>
            </a:extLst>
          </p:cNvPr>
          <p:cNvSpPr txBox="1"/>
          <p:nvPr/>
        </p:nvSpPr>
        <p:spPr>
          <a:xfrm>
            <a:off x="539267" y="513372"/>
            <a:ext cx="607539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27301" y="548682"/>
            <a:ext cx="1582164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분석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0729"/>
            <a:ext cx="10330655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63E799C-500A-485A-AE0C-6AA0EDDC625F}"/>
              </a:ext>
            </a:extLst>
          </p:cNvPr>
          <p:cNvSpPr txBox="1"/>
          <p:nvPr/>
        </p:nvSpPr>
        <p:spPr>
          <a:xfrm>
            <a:off x="2711553" y="620688"/>
            <a:ext cx="1041952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클러스터링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(2)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0729"/>
            <a:ext cx="10330655" cy="1588"/>
          </a:xfrm>
          <a:prstGeom prst="line">
            <a:avLst/>
          </a:prstGeom>
          <a:noFill/>
          <a:ln w="63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" name="slide2" descr="기업 규모">
            <a:extLst>
              <a:ext uri="{FF2B5EF4-FFF2-40B4-BE49-F238E27FC236}">
                <a16:creationId xmlns:a16="http://schemas.microsoft.com/office/drawing/2014/main" xmlns="" id="{8AA0CC5B-1A97-5710-73EA-0E119D5BFF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286" r="36660" b="14950"/>
          <a:stretch/>
        </p:blipFill>
        <p:spPr>
          <a:xfrm>
            <a:off x="1334204" y="1472491"/>
            <a:ext cx="1887845" cy="43200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6D4B1F4B-C0E2-53BC-82D0-A805305BA625}"/>
              </a:ext>
            </a:extLst>
          </p:cNvPr>
          <p:cNvSpPr/>
          <p:nvPr/>
        </p:nvSpPr>
        <p:spPr>
          <a:xfrm>
            <a:off x="997665" y="5886254"/>
            <a:ext cx="10439801" cy="567082"/>
          </a:xfrm>
          <a:prstGeom prst="rect">
            <a:avLst/>
          </a:prstGeom>
          <a:solidFill>
            <a:schemeClr val="accent3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기업 규모가 클수록 안정적인 매출액과 영업이익 →</a:t>
            </a:r>
            <a:r>
              <a:rPr lang="en-US" altLang="ko-KR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안전 투자 </a:t>
            </a:r>
            <a:r>
              <a:rPr lang="ko-KR" altLang="en-US" sz="1400" b="1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희망시</a:t>
            </a:r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기업 규모가 최소 </a:t>
            </a:r>
            <a:r>
              <a:rPr lang="en-US" altLang="ko-KR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40</a:t>
            </a:r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명 이상인 기업을 대상으로 고려</a:t>
            </a:r>
            <a:endParaRPr lang="en-US" altLang="ko-KR" sz="14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pic>
        <p:nvPicPr>
          <p:cNvPr id="32" name="slide5" descr="cluster별 영업이익">
            <a:extLst>
              <a:ext uri="{FF2B5EF4-FFF2-40B4-BE49-F238E27FC236}">
                <a16:creationId xmlns:a16="http://schemas.microsoft.com/office/drawing/2014/main" xmlns="" id="{9B7D65B6-EC18-B7B6-D29D-33D6F16BD9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314" r="37737" b="13681"/>
          <a:stretch/>
        </p:blipFill>
        <p:spPr>
          <a:xfrm>
            <a:off x="8831509" y="1581690"/>
            <a:ext cx="1831541" cy="4191165"/>
          </a:xfrm>
          <a:prstGeom prst="rect">
            <a:avLst/>
          </a:prstGeom>
        </p:spPr>
      </p:pic>
      <p:grpSp>
        <p:nvGrpSpPr>
          <p:cNvPr id="2" name="그룹 4">
            <a:extLst>
              <a:ext uri="{FF2B5EF4-FFF2-40B4-BE49-F238E27FC236}">
                <a16:creationId xmlns:a16="http://schemas.microsoft.com/office/drawing/2014/main" xmlns="" id="{FB89FB24-E10D-9121-821D-340490C18FB0}"/>
              </a:ext>
            </a:extLst>
          </p:cNvPr>
          <p:cNvGrpSpPr/>
          <p:nvPr/>
        </p:nvGrpSpPr>
        <p:grpSpPr>
          <a:xfrm>
            <a:off x="539266" y="1214887"/>
            <a:ext cx="3599531" cy="341735"/>
            <a:chOff x="4057492" y="278780"/>
            <a:chExt cx="4075428" cy="34173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334046EF-255D-59D2-F941-A750CC4BE291}"/>
                </a:ext>
              </a:extLst>
            </p:cNvPr>
            <p:cNvSpPr/>
            <p:nvPr/>
          </p:nvSpPr>
          <p:spPr>
            <a:xfrm>
              <a:off x="4057492" y="278780"/>
              <a:ext cx="4075428" cy="341735"/>
            </a:xfrm>
            <a:prstGeom prst="rect">
              <a:avLst/>
            </a:prstGeom>
            <a:solidFill>
              <a:schemeClr val="accent3">
                <a:alpha val="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73A4732E-AA36-C5C2-5804-9A04A580B68F}"/>
                </a:ext>
              </a:extLst>
            </p:cNvPr>
            <p:cNvSpPr txBox="1"/>
            <p:nvPr/>
          </p:nvSpPr>
          <p:spPr>
            <a:xfrm>
              <a:off x="4700794" y="323598"/>
              <a:ext cx="2640038" cy="236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평균 기업 규모 </a:t>
              </a:r>
              <a:r>
                <a:rPr lang="en-US" altLang="ko-KR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(</a:t>
              </a:r>
              <a:r>
                <a:rPr lang="ko-KR" altLang="en-US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단위 </a:t>
              </a:r>
              <a:r>
                <a:rPr lang="en-US" altLang="ko-KR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: </a:t>
              </a:r>
              <a:r>
                <a:rPr lang="ko-KR" altLang="en-US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명</a:t>
              </a:r>
              <a:r>
                <a:rPr lang="en-US" altLang="ko-KR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)</a:t>
              </a:r>
              <a:r>
                <a:rPr lang="ko-KR" altLang="en-US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 </a:t>
              </a:r>
              <a:endParaRPr lang="en-US" altLang="ko-KR" sz="10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</p:grpSp>
      <p:grpSp>
        <p:nvGrpSpPr>
          <p:cNvPr id="5" name="그룹 5">
            <a:extLst>
              <a:ext uri="{FF2B5EF4-FFF2-40B4-BE49-F238E27FC236}">
                <a16:creationId xmlns:a16="http://schemas.microsoft.com/office/drawing/2014/main" xmlns="" id="{432C23D9-E4D9-E2A9-414A-2AEC85970F88}"/>
              </a:ext>
            </a:extLst>
          </p:cNvPr>
          <p:cNvGrpSpPr/>
          <p:nvPr/>
        </p:nvGrpSpPr>
        <p:grpSpPr>
          <a:xfrm>
            <a:off x="4193142" y="1214887"/>
            <a:ext cx="3599531" cy="341735"/>
            <a:chOff x="4057492" y="278780"/>
            <a:chExt cx="4075428" cy="3417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0753FB1C-1254-E5A4-3A0E-E7C97434EECA}"/>
                </a:ext>
              </a:extLst>
            </p:cNvPr>
            <p:cNvSpPr/>
            <p:nvPr/>
          </p:nvSpPr>
          <p:spPr>
            <a:xfrm>
              <a:off x="4057492" y="278780"/>
              <a:ext cx="4075428" cy="341735"/>
            </a:xfrm>
            <a:prstGeom prst="rect">
              <a:avLst/>
            </a:prstGeom>
            <a:solidFill>
              <a:schemeClr val="accent3">
                <a:alpha val="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4765B79A-DA19-900E-9992-9A8A3423B529}"/>
                </a:ext>
              </a:extLst>
            </p:cNvPr>
            <p:cNvSpPr txBox="1"/>
            <p:nvPr/>
          </p:nvSpPr>
          <p:spPr>
            <a:xfrm>
              <a:off x="4700794" y="323598"/>
              <a:ext cx="2640038" cy="236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평균 매출액 </a:t>
              </a:r>
              <a:r>
                <a:rPr lang="en-US" altLang="ko-KR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(</a:t>
              </a:r>
              <a:r>
                <a:rPr lang="ko-KR" altLang="en-US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단위 </a:t>
              </a:r>
              <a:r>
                <a:rPr lang="en-US" altLang="ko-KR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: </a:t>
              </a:r>
              <a:r>
                <a:rPr lang="ko-KR" altLang="en-US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백만원</a:t>
              </a:r>
              <a:r>
                <a:rPr lang="en-US" altLang="ko-KR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)</a:t>
              </a:r>
              <a:r>
                <a:rPr lang="ko-KR" altLang="en-US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 </a:t>
              </a:r>
              <a:endParaRPr lang="en-US" altLang="ko-KR" sz="10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</p:grpSp>
      <p:grpSp>
        <p:nvGrpSpPr>
          <p:cNvPr id="6" name="그룹 12">
            <a:extLst>
              <a:ext uri="{FF2B5EF4-FFF2-40B4-BE49-F238E27FC236}">
                <a16:creationId xmlns:a16="http://schemas.microsoft.com/office/drawing/2014/main" xmlns="" id="{7B9394CE-08D8-ACA0-F1DD-54DD570DAEE1}"/>
              </a:ext>
            </a:extLst>
          </p:cNvPr>
          <p:cNvGrpSpPr/>
          <p:nvPr/>
        </p:nvGrpSpPr>
        <p:grpSpPr>
          <a:xfrm>
            <a:off x="7919364" y="1214887"/>
            <a:ext cx="3599531" cy="341735"/>
            <a:chOff x="4057492" y="278780"/>
            <a:chExt cx="4075428" cy="34173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4AA60D73-DCCB-3577-78EB-04820193B568}"/>
                </a:ext>
              </a:extLst>
            </p:cNvPr>
            <p:cNvSpPr/>
            <p:nvPr/>
          </p:nvSpPr>
          <p:spPr>
            <a:xfrm>
              <a:off x="4057492" y="278780"/>
              <a:ext cx="4075428" cy="341735"/>
            </a:xfrm>
            <a:prstGeom prst="rect">
              <a:avLst/>
            </a:prstGeom>
            <a:solidFill>
              <a:schemeClr val="accent3">
                <a:alpha val="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6E1D916F-FFCA-7350-EBB5-2D3C2A2CCC90}"/>
                </a:ext>
              </a:extLst>
            </p:cNvPr>
            <p:cNvSpPr txBox="1"/>
            <p:nvPr/>
          </p:nvSpPr>
          <p:spPr>
            <a:xfrm>
              <a:off x="4700794" y="323598"/>
              <a:ext cx="2640038" cy="236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평균 영업이익 </a:t>
              </a:r>
              <a:r>
                <a:rPr lang="en-US" altLang="ko-KR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(</a:t>
              </a:r>
              <a:r>
                <a:rPr lang="ko-KR" altLang="en-US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단위 </a:t>
              </a:r>
              <a:r>
                <a:rPr lang="en-US" altLang="ko-KR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: </a:t>
              </a:r>
              <a:r>
                <a:rPr lang="ko-KR" altLang="en-US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백만원</a:t>
              </a:r>
              <a:r>
                <a:rPr lang="en-US" altLang="ko-KR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)</a:t>
              </a:r>
              <a:r>
                <a:rPr lang="ko-KR" altLang="en-US" sz="10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 </a:t>
              </a:r>
              <a:endParaRPr lang="en-US" altLang="ko-KR" sz="10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</p:grpSp>
      <p:pic>
        <p:nvPicPr>
          <p:cNvPr id="22" name="slide2" descr="cluster별 매출액">
            <a:extLst>
              <a:ext uri="{FF2B5EF4-FFF2-40B4-BE49-F238E27FC236}">
                <a16:creationId xmlns:a16="http://schemas.microsoft.com/office/drawing/2014/main" xmlns="" id="{2ADF9FE3-6C95-4B15-BB73-BB7186479B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35" t="7476" r="32684" b="14286"/>
          <a:stretch/>
        </p:blipFill>
        <p:spPr>
          <a:xfrm>
            <a:off x="5087094" y="1597955"/>
            <a:ext cx="1804392" cy="41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28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눈물 방울 29"/>
          <p:cNvSpPr/>
          <p:nvPr/>
        </p:nvSpPr>
        <p:spPr>
          <a:xfrm>
            <a:off x="8590013" y="5035488"/>
            <a:ext cx="3600400" cy="3645024"/>
          </a:xfrm>
          <a:prstGeom prst="teardrop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334DF93-1182-4233-AC8A-DBAB2C82D50E}"/>
              </a:ext>
            </a:extLst>
          </p:cNvPr>
          <p:cNvSpPr txBox="1"/>
          <p:nvPr/>
        </p:nvSpPr>
        <p:spPr>
          <a:xfrm>
            <a:off x="514207" y="404664"/>
            <a:ext cx="2484655" cy="609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en-US" altLang="ko-KR" sz="3600" spc="-15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Contents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4397893" y="1683135"/>
            <a:ext cx="29174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01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5015398" y="2123610"/>
            <a:ext cx="2808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5015398" y="1691562"/>
            <a:ext cx="1251946" cy="2621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프로젝트 소개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5015398" y="2271247"/>
            <a:ext cx="1351332" cy="4401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프로젝트 배경 및 목적</a:t>
            </a:r>
            <a:endParaRPr lang="en-US" altLang="ko-KR" sz="11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프로젝트 진행 절차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4367014" y="3365419"/>
            <a:ext cx="33823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02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4984519" y="3805894"/>
            <a:ext cx="2808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4984519" y="3373846"/>
            <a:ext cx="1035540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설명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4984519" y="3953531"/>
            <a:ext cx="759823" cy="4401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활용 데이터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 탐색</a:t>
            </a:r>
            <a:endParaRPr lang="ko-KR" altLang="en-US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4397581" y="4925084"/>
            <a:ext cx="34144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03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5015086" y="5365559"/>
            <a:ext cx="2808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5015086" y="4933511"/>
            <a:ext cx="787075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평가지표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5015086" y="5513196"/>
            <a:ext cx="2520280" cy="4401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사회적가치지표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(SVI)</a:t>
            </a:r>
          </a:p>
          <a:p>
            <a:pPr>
              <a:lnSpc>
                <a:spcPct val="130000"/>
              </a:lnSpc>
            </a:pPr>
            <a:r>
              <a:rPr lang="en-US" altLang="ko-KR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신 사회적가치지표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(NSVI)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8430029" y="1671087"/>
            <a:ext cx="3654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04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9047534" y="2111562"/>
            <a:ext cx="2808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9047534" y="1679514"/>
            <a:ext cx="1041952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분석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9047534" y="2259199"/>
            <a:ext cx="1317668" cy="4401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등급별 데이터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시각화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클러스터링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8430029" y="3356992"/>
            <a:ext cx="34785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05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9047534" y="3797467"/>
            <a:ext cx="2808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9047534" y="3365419"/>
            <a:ext cx="589905" cy="2621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모델</a:t>
            </a:r>
            <a:r>
              <a:rPr lang="ko-KR" altLang="en-US" sz="16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링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9047534" y="3945104"/>
            <a:ext cx="1662315" cy="66018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en-US" altLang="ko-KR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feature 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선정</a:t>
            </a:r>
            <a:endParaRPr lang="en-US" altLang="ko-KR" sz="1100" spc="-5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성과 예측 모델 구축</a:t>
            </a:r>
            <a:endParaRPr lang="en-US" altLang="ko-KR" sz="1100" spc="-5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모델 결과 해석</a:t>
            </a:r>
            <a:endParaRPr lang="ko-KR" altLang="en-US" sz="11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8430341" y="4923495"/>
            <a:ext cx="35105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20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06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9047846" y="5363970"/>
            <a:ext cx="2808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9047846" y="4931922"/>
            <a:ext cx="391133" cy="2621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결론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9047846" y="5511607"/>
            <a:ext cx="609141" cy="4401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결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론</a:t>
            </a:r>
            <a:endParaRPr lang="en-US" altLang="ko-KR" sz="1100" spc="-5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활용방</a:t>
            </a:r>
            <a:r>
              <a:rPr lang="ko-KR" altLang="en-US" sz="11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안</a:t>
            </a:r>
            <a:endParaRPr lang="ko-KR" altLang="en-US" sz="1100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29" name="눈물 방울 28"/>
          <p:cNvSpPr/>
          <p:nvPr/>
        </p:nvSpPr>
        <p:spPr>
          <a:xfrm>
            <a:off x="-1537642" y="-14990"/>
            <a:ext cx="3600400" cy="3645024"/>
          </a:xfrm>
          <a:prstGeom prst="teardrop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5207524" y="1208350"/>
            <a:ext cx="6407878" cy="341735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CDAD29-B486-4CB4-B0BA-E497A27FC887}"/>
              </a:ext>
            </a:extLst>
          </p:cNvPr>
          <p:cNvSpPr txBox="1"/>
          <p:nvPr/>
        </p:nvSpPr>
        <p:spPr>
          <a:xfrm>
            <a:off x="539267" y="513372"/>
            <a:ext cx="607539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27301" y="548682"/>
            <a:ext cx="1582164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분석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0729"/>
            <a:ext cx="10330655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63E799C-500A-485A-AE0C-6AA0EDDC625F}"/>
              </a:ext>
            </a:extLst>
          </p:cNvPr>
          <p:cNvSpPr txBox="1"/>
          <p:nvPr/>
        </p:nvSpPr>
        <p:spPr>
          <a:xfrm>
            <a:off x="2711553" y="620688"/>
            <a:ext cx="1045158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클러스터링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(3)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0729"/>
            <a:ext cx="10330655" cy="1588"/>
          </a:xfrm>
          <a:prstGeom prst="line">
            <a:avLst/>
          </a:prstGeom>
          <a:noFill/>
          <a:ln w="63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25ED693-FCFC-290B-620C-79A7ED07E3F9}"/>
              </a:ext>
            </a:extLst>
          </p:cNvPr>
          <p:cNvSpPr txBox="1"/>
          <p:nvPr/>
        </p:nvSpPr>
        <p:spPr>
          <a:xfrm>
            <a:off x="6374014" y="1264504"/>
            <a:ext cx="4074898" cy="23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매출 대비 평균 사회적 가치 창출 금액 비율 </a:t>
            </a:r>
            <a:r>
              <a:rPr lang="en-US" altLang="ko-KR" sz="1000" spc="0" dirty="0">
                <a:ln>
                  <a:noFill/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(</a:t>
            </a:r>
            <a:r>
              <a:rPr lang="ko-KR" altLang="en-US" sz="1000" spc="0" dirty="0">
                <a:ln>
                  <a:noFill/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단위 </a:t>
            </a:r>
            <a:r>
              <a:rPr lang="en-US" altLang="ko-KR" sz="1000" spc="0" dirty="0">
                <a:ln>
                  <a:noFill/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: %)</a:t>
            </a:r>
            <a:endParaRPr lang="en-US" altLang="ko-KR" sz="1400" dirty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grpSp>
        <p:nvGrpSpPr>
          <p:cNvPr id="3" name="그룹 33">
            <a:extLst>
              <a:ext uri="{FF2B5EF4-FFF2-40B4-BE49-F238E27FC236}">
                <a16:creationId xmlns:a16="http://schemas.microsoft.com/office/drawing/2014/main" xmlns="" id="{EC0B79AA-4E33-D532-6CD4-A1C4DED414E5}"/>
              </a:ext>
            </a:extLst>
          </p:cNvPr>
          <p:cNvGrpSpPr/>
          <p:nvPr/>
        </p:nvGrpSpPr>
        <p:grpSpPr>
          <a:xfrm>
            <a:off x="847048" y="1766107"/>
            <a:ext cx="3642906" cy="3368286"/>
            <a:chOff x="299226" y="1783751"/>
            <a:chExt cx="4040463" cy="3866672"/>
          </a:xfrm>
        </p:grpSpPr>
        <p:grpSp>
          <p:nvGrpSpPr>
            <p:cNvPr id="5" name="그룹 28">
              <a:extLst>
                <a:ext uri="{FF2B5EF4-FFF2-40B4-BE49-F238E27FC236}">
                  <a16:creationId xmlns:a16="http://schemas.microsoft.com/office/drawing/2014/main" xmlns="" id="{BE8CEE78-371F-3F71-228E-679FE2212D05}"/>
                </a:ext>
              </a:extLst>
            </p:cNvPr>
            <p:cNvGrpSpPr/>
            <p:nvPr/>
          </p:nvGrpSpPr>
          <p:grpSpPr>
            <a:xfrm>
              <a:off x="299226" y="1783751"/>
              <a:ext cx="2130001" cy="1913433"/>
              <a:chOff x="289605" y="1800172"/>
              <a:chExt cx="2130001" cy="1913433"/>
            </a:xfrm>
          </p:grpSpPr>
          <p:graphicFrame>
            <p:nvGraphicFramePr>
              <p:cNvPr id="39" name="차트 38">
                <a:extLst>
                  <a:ext uri="{FF2B5EF4-FFF2-40B4-BE49-F238E27FC236}">
                    <a16:creationId xmlns:a16="http://schemas.microsoft.com/office/drawing/2014/main" xmlns="" id="{67080233-E34D-EC0C-5193-9F95C81FF08C}"/>
                  </a:ext>
                </a:extLst>
              </p:cNvPr>
              <p:cNvGraphicFramePr/>
              <p:nvPr/>
            </p:nvGraphicFramePr>
            <p:xfrm>
              <a:off x="289605" y="1800172"/>
              <a:ext cx="2130001" cy="191343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C330929E-C8E4-29E3-6C70-2D6404197604}"/>
                  </a:ext>
                </a:extLst>
              </p:cNvPr>
              <p:cNvSpPr txBox="1"/>
              <p:nvPr/>
            </p:nvSpPr>
            <p:spPr>
              <a:xfrm>
                <a:off x="740814" y="2463863"/>
                <a:ext cx="1217171" cy="635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70C0"/>
                    </a:solidFill>
                    <a:latin typeface="CJ ONLYONE Medium" panose="02020603020101020101" pitchFamily="18" charset="-127"/>
                    <a:ea typeface="CJ ONLYONE Medium" panose="02020603020101020101" pitchFamily="18" charset="-127"/>
                  </a:rPr>
                  <a:t>Cluster 0</a:t>
                </a:r>
              </a:p>
              <a:p>
                <a:pPr algn="ctr"/>
                <a:r>
                  <a:rPr lang="en-US" altLang="ko-KR" dirty="0">
                    <a:solidFill>
                      <a:schemeClr val="tx2"/>
                    </a:solidFill>
                    <a:latin typeface="CJ ONLYONE Medium" panose="02020603020101020101" pitchFamily="18" charset="-127"/>
                    <a:ea typeface="CJ ONLYONE Medium" panose="02020603020101020101" pitchFamily="18" charset="-127"/>
                  </a:rPr>
                  <a:t>53.5 %</a:t>
                </a:r>
                <a:endParaRPr lang="ko-KR" altLang="en-US" dirty="0">
                  <a:solidFill>
                    <a:schemeClr val="tx2"/>
                  </a:solidFill>
                  <a:latin typeface="CJ ONLYONE Medium" panose="02020603020101020101" pitchFamily="18" charset="-127"/>
                  <a:ea typeface="CJ ONLYONE Medium" panose="02020603020101020101" pitchFamily="18" charset="-127"/>
                </a:endParaRPr>
              </a:p>
            </p:txBody>
          </p:sp>
        </p:grpSp>
        <p:grpSp>
          <p:nvGrpSpPr>
            <p:cNvPr id="6" name="그룹 29">
              <a:extLst>
                <a:ext uri="{FF2B5EF4-FFF2-40B4-BE49-F238E27FC236}">
                  <a16:creationId xmlns:a16="http://schemas.microsoft.com/office/drawing/2014/main" xmlns="" id="{B285A774-143E-9673-71CE-C039AAC168CC}"/>
                </a:ext>
              </a:extLst>
            </p:cNvPr>
            <p:cNvGrpSpPr/>
            <p:nvPr/>
          </p:nvGrpSpPr>
          <p:grpSpPr>
            <a:xfrm>
              <a:off x="2209688" y="1783751"/>
              <a:ext cx="2130001" cy="1913433"/>
              <a:chOff x="2292306" y="1767329"/>
              <a:chExt cx="2130001" cy="1913433"/>
            </a:xfrm>
          </p:grpSpPr>
          <p:graphicFrame>
            <p:nvGraphicFramePr>
              <p:cNvPr id="37" name="차트 36">
                <a:extLst>
                  <a:ext uri="{FF2B5EF4-FFF2-40B4-BE49-F238E27FC236}">
                    <a16:creationId xmlns:a16="http://schemas.microsoft.com/office/drawing/2014/main" xmlns="" id="{4BA0060C-D7E4-A28C-7D9B-BD201938A011}"/>
                  </a:ext>
                </a:extLst>
              </p:cNvPr>
              <p:cNvGraphicFramePr/>
              <p:nvPr/>
            </p:nvGraphicFramePr>
            <p:xfrm>
              <a:off x="2292306" y="1767329"/>
              <a:ext cx="2130001" cy="191343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00552450-8A60-186F-6639-54E9A64DF73A}"/>
                  </a:ext>
                </a:extLst>
              </p:cNvPr>
              <p:cNvSpPr txBox="1"/>
              <p:nvPr/>
            </p:nvSpPr>
            <p:spPr>
              <a:xfrm>
                <a:off x="2749907" y="2431020"/>
                <a:ext cx="1177889" cy="635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70C0"/>
                    </a:solidFill>
                    <a:latin typeface="CJ ONLYONE Medium" panose="02020603020101020101" pitchFamily="18" charset="-127"/>
                    <a:ea typeface="CJ ONLYONE Medium" panose="02020603020101020101" pitchFamily="18" charset="-127"/>
                  </a:rPr>
                  <a:t>Cluster 1</a:t>
                </a:r>
              </a:p>
              <a:p>
                <a:pPr algn="ctr"/>
                <a:r>
                  <a:rPr lang="en-US" altLang="ko-KR" dirty="0">
                    <a:solidFill>
                      <a:schemeClr val="tx2"/>
                    </a:solidFill>
                    <a:latin typeface="CJ ONLYONE Medium" panose="02020603020101020101" pitchFamily="18" charset="-127"/>
                    <a:ea typeface="CJ ONLYONE Medium" panose="02020603020101020101" pitchFamily="18" charset="-127"/>
                  </a:rPr>
                  <a:t>35.0 %</a:t>
                </a:r>
                <a:endParaRPr lang="ko-KR" altLang="en-US" dirty="0">
                  <a:solidFill>
                    <a:schemeClr val="tx2"/>
                  </a:solidFill>
                  <a:latin typeface="CJ ONLYONE Medium" panose="02020603020101020101" pitchFamily="18" charset="-127"/>
                  <a:ea typeface="CJ ONLYONE Medium" panose="02020603020101020101" pitchFamily="18" charset="-127"/>
                </a:endParaRPr>
              </a:p>
            </p:txBody>
          </p:sp>
        </p:grpSp>
        <p:grpSp>
          <p:nvGrpSpPr>
            <p:cNvPr id="7" name="그룹 30">
              <a:extLst>
                <a:ext uri="{FF2B5EF4-FFF2-40B4-BE49-F238E27FC236}">
                  <a16:creationId xmlns:a16="http://schemas.microsoft.com/office/drawing/2014/main" xmlns="" id="{9BD1EE36-D78C-36FF-AE3F-DD0A433E48F6}"/>
                </a:ext>
              </a:extLst>
            </p:cNvPr>
            <p:cNvGrpSpPr/>
            <p:nvPr/>
          </p:nvGrpSpPr>
          <p:grpSpPr>
            <a:xfrm>
              <a:off x="299226" y="3736990"/>
              <a:ext cx="2130001" cy="1913433"/>
              <a:chOff x="339517" y="3870531"/>
              <a:chExt cx="2130001" cy="1913433"/>
            </a:xfrm>
          </p:grpSpPr>
          <p:graphicFrame>
            <p:nvGraphicFramePr>
              <p:cNvPr id="35" name="차트 34">
                <a:extLst>
                  <a:ext uri="{FF2B5EF4-FFF2-40B4-BE49-F238E27FC236}">
                    <a16:creationId xmlns:a16="http://schemas.microsoft.com/office/drawing/2014/main" xmlns="" id="{A7D19D5C-B00A-4A10-1048-51CB6D522C84}"/>
                  </a:ext>
                </a:extLst>
              </p:cNvPr>
              <p:cNvGraphicFramePr/>
              <p:nvPr/>
            </p:nvGraphicFramePr>
            <p:xfrm>
              <a:off x="339517" y="3870531"/>
              <a:ext cx="2130001" cy="191343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25EEBFA7-5E96-286E-C6BA-4149185E3D4C}"/>
                  </a:ext>
                </a:extLst>
              </p:cNvPr>
              <p:cNvSpPr txBox="1"/>
              <p:nvPr/>
            </p:nvSpPr>
            <p:spPr>
              <a:xfrm>
                <a:off x="790725" y="4539670"/>
                <a:ext cx="1217171" cy="635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70C0"/>
                    </a:solidFill>
                    <a:latin typeface="CJ ONLYONE Medium" panose="02020603020101020101" pitchFamily="18" charset="-127"/>
                    <a:ea typeface="CJ ONLYONE Medium" panose="02020603020101020101" pitchFamily="18" charset="-127"/>
                  </a:rPr>
                  <a:t>Cluster 2</a:t>
                </a:r>
              </a:p>
              <a:p>
                <a:pPr algn="ctr"/>
                <a:r>
                  <a:rPr lang="en-US" altLang="ko-KR" dirty="0">
                    <a:solidFill>
                      <a:schemeClr val="tx2"/>
                    </a:solidFill>
                    <a:latin typeface="CJ ONLYONE Medium" panose="02020603020101020101" pitchFamily="18" charset="-127"/>
                    <a:ea typeface="CJ ONLYONE Medium" panose="02020603020101020101" pitchFamily="18" charset="-127"/>
                  </a:rPr>
                  <a:t>69.6 %</a:t>
                </a:r>
                <a:endParaRPr lang="ko-KR" altLang="en-US" dirty="0">
                  <a:solidFill>
                    <a:schemeClr val="tx2"/>
                  </a:solidFill>
                  <a:latin typeface="CJ ONLYONE Medium" panose="02020603020101020101" pitchFamily="18" charset="-127"/>
                  <a:ea typeface="CJ ONLYONE Medium" panose="02020603020101020101" pitchFamily="18" charset="-127"/>
                </a:endParaRPr>
              </a:p>
            </p:txBody>
          </p:sp>
        </p:grpSp>
        <p:grpSp>
          <p:nvGrpSpPr>
            <p:cNvPr id="8" name="그룹 31">
              <a:extLst>
                <a:ext uri="{FF2B5EF4-FFF2-40B4-BE49-F238E27FC236}">
                  <a16:creationId xmlns:a16="http://schemas.microsoft.com/office/drawing/2014/main" xmlns="" id="{2110F131-5E56-E984-5FC3-0A6DB2E94383}"/>
                </a:ext>
              </a:extLst>
            </p:cNvPr>
            <p:cNvGrpSpPr/>
            <p:nvPr/>
          </p:nvGrpSpPr>
          <p:grpSpPr>
            <a:xfrm>
              <a:off x="2209688" y="3736990"/>
              <a:ext cx="2130001" cy="1913433"/>
              <a:chOff x="2445414" y="3796250"/>
              <a:chExt cx="2130001" cy="1913433"/>
            </a:xfrm>
          </p:grpSpPr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xmlns="" id="{32AD17D7-A265-2763-17DB-349F89DC46F4}"/>
                  </a:ext>
                </a:extLst>
              </p:cNvPr>
              <p:cNvGraphicFramePr/>
              <p:nvPr/>
            </p:nvGraphicFramePr>
            <p:xfrm>
              <a:off x="2445414" y="3796250"/>
              <a:ext cx="2130001" cy="191343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E03C6A55-CDC2-6712-41F3-CB87BD2A9AD5}"/>
                  </a:ext>
                </a:extLst>
              </p:cNvPr>
              <p:cNvSpPr txBox="1"/>
              <p:nvPr/>
            </p:nvSpPr>
            <p:spPr>
              <a:xfrm>
                <a:off x="2921470" y="4458215"/>
                <a:ext cx="1177890" cy="635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0070C0"/>
                    </a:solidFill>
                    <a:latin typeface="CJ ONLYONE Medium" panose="02020603020101020101" pitchFamily="18" charset="-127"/>
                    <a:ea typeface="CJ ONLYONE Medium" panose="02020603020101020101" pitchFamily="18" charset="-127"/>
                  </a:rPr>
                  <a:t>Cluster 3</a:t>
                </a:r>
              </a:p>
              <a:p>
                <a:pPr algn="ctr"/>
                <a:r>
                  <a:rPr lang="en-US" altLang="ko-KR" dirty="0">
                    <a:solidFill>
                      <a:schemeClr val="tx2"/>
                    </a:solidFill>
                    <a:latin typeface="CJ ONLYONE Medium" panose="02020603020101020101" pitchFamily="18" charset="-127"/>
                    <a:ea typeface="CJ ONLYONE Medium" panose="02020603020101020101" pitchFamily="18" charset="-127"/>
                  </a:rPr>
                  <a:t>41.9 %</a:t>
                </a:r>
                <a:endParaRPr lang="ko-KR" altLang="en-US" dirty="0">
                  <a:solidFill>
                    <a:schemeClr val="tx2"/>
                  </a:solidFill>
                  <a:latin typeface="CJ ONLYONE Medium" panose="02020603020101020101" pitchFamily="18" charset="-127"/>
                  <a:ea typeface="CJ ONLYONE Medium" panose="02020603020101020101" pitchFamily="18" charset="-127"/>
                </a:endParaRPr>
              </a:p>
            </p:txBody>
          </p:sp>
        </p:grpSp>
      </p:grpSp>
      <p:grpSp>
        <p:nvGrpSpPr>
          <p:cNvPr id="13" name="그룹 2">
            <a:extLst>
              <a:ext uri="{FF2B5EF4-FFF2-40B4-BE49-F238E27FC236}">
                <a16:creationId xmlns:a16="http://schemas.microsoft.com/office/drawing/2014/main" xmlns="" id="{3E712CAD-10B6-8E28-AF4B-17D318E707D8}"/>
              </a:ext>
            </a:extLst>
          </p:cNvPr>
          <p:cNvGrpSpPr/>
          <p:nvPr/>
        </p:nvGrpSpPr>
        <p:grpSpPr>
          <a:xfrm>
            <a:off x="631052" y="1208350"/>
            <a:ext cx="4187967" cy="341735"/>
            <a:chOff x="795642" y="1359073"/>
            <a:chExt cx="4188512" cy="341735"/>
          </a:xfrm>
        </p:grpSpPr>
        <p:sp>
          <p:nvSpPr>
            <p:cNvPr id="42" name="직사각형 41"/>
            <p:cNvSpPr/>
            <p:nvPr/>
          </p:nvSpPr>
          <p:spPr>
            <a:xfrm>
              <a:off x="795642" y="1359073"/>
              <a:ext cx="4075428" cy="341735"/>
            </a:xfrm>
            <a:prstGeom prst="rect">
              <a:avLst/>
            </a:prstGeom>
            <a:solidFill>
              <a:schemeClr val="accent3">
                <a:alpha val="6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AC1C969-CD72-7A8F-0711-ED9AFF6FD067}"/>
                </a:ext>
              </a:extLst>
            </p:cNvPr>
            <p:cNvSpPr txBox="1"/>
            <p:nvPr/>
          </p:nvSpPr>
          <p:spPr>
            <a:xfrm>
              <a:off x="1011666" y="1415229"/>
              <a:ext cx="3972488" cy="2369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pPr algn="ctr"/>
              <a:r>
                <a:rPr lang="ko-KR" altLang="en-US" sz="1400" dirty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규모 대비 평균 취약계층 고용비율 </a:t>
              </a:r>
              <a:r>
                <a:rPr lang="en-US" altLang="ko-KR" sz="1000" spc="0" dirty="0">
                  <a:ln>
                    <a:noFill/>
                  </a:ln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(</a:t>
              </a:r>
              <a:r>
                <a:rPr lang="ko-KR" altLang="en-US" sz="1000" spc="0" dirty="0">
                  <a:ln>
                    <a:noFill/>
                  </a:ln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단위 </a:t>
              </a:r>
              <a:r>
                <a:rPr lang="en-US" altLang="ko-KR" sz="1000" spc="0" dirty="0">
                  <a:ln>
                    <a:noFill/>
                  </a:ln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: %)</a:t>
              </a:r>
              <a:endParaRPr lang="en-US" altLang="ko-KR" sz="14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D12616C0-0CA8-5EEE-E0B9-A41669825C3A}"/>
              </a:ext>
            </a:extLst>
          </p:cNvPr>
          <p:cNvSpPr/>
          <p:nvPr/>
        </p:nvSpPr>
        <p:spPr>
          <a:xfrm>
            <a:off x="530029" y="5147894"/>
            <a:ext cx="10935098" cy="712084"/>
          </a:xfrm>
          <a:prstGeom prst="rect">
            <a:avLst/>
          </a:prstGeom>
          <a:solidFill>
            <a:schemeClr val="accent3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Cluster 3</a:t>
            </a:r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은 규모대비 취약계층 고용비율은 낮지만</a:t>
            </a:r>
            <a:r>
              <a:rPr lang="en-US" altLang="ko-KR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매출 대비 일자리 창출에 투자하는 금액이 매우 큼</a:t>
            </a:r>
            <a:r>
              <a:rPr lang="en-US" altLang="ko-KR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ko-KR" altLang="en-US" sz="1400" b="1" spc="-5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algn="ctr"/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→  취약계층 고용비율 최소 </a:t>
            </a:r>
            <a:r>
              <a:rPr lang="en-US" altLang="ko-KR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42% </a:t>
            </a:r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이상인 기업의 </a:t>
            </a:r>
            <a:r>
              <a:rPr lang="en-US" altLang="ko-KR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‘</a:t>
            </a:r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일자리 창출</a:t>
            </a:r>
            <a:r>
              <a:rPr lang="en-US" altLang="ko-KR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’ </a:t>
            </a:r>
            <a:r>
              <a:rPr lang="ko-KR" altLang="en-US" sz="140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측면에서 유의미한 사회적 가치를 창출하는 것으로 판단</a:t>
            </a:r>
            <a:endParaRPr lang="ko-KR" altLang="en-US" sz="14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23403D0-7DD0-B747-BD58-E4574EBBA0DC}"/>
              </a:ext>
            </a:extLst>
          </p:cNvPr>
          <p:cNvSpPr/>
          <p:nvPr/>
        </p:nvSpPr>
        <p:spPr>
          <a:xfrm>
            <a:off x="530029" y="5996155"/>
            <a:ext cx="10935098" cy="712083"/>
          </a:xfrm>
          <a:prstGeom prst="rect">
            <a:avLst/>
          </a:prstGeom>
          <a:solidFill>
            <a:schemeClr val="accent3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Cluster </a:t>
            </a:r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별 사회적 가치 창출 분야 차이 존재 </a:t>
            </a:r>
            <a:endParaRPr lang="en-US" altLang="ko-KR" sz="14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algn="ctr"/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→ 투자자 선호 가치에 맞춰 투자</a:t>
            </a:r>
            <a:endParaRPr lang="en-US" altLang="ko-KR" sz="14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pic>
        <p:nvPicPr>
          <p:cNvPr id="28" name="그림 27" descr="KakaoTalk_20230810_16040881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09038" y="1988840"/>
            <a:ext cx="709082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511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127301" y="1268763"/>
            <a:ext cx="10295804" cy="341735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0CDAD29-B486-4CB4-B0BA-E497A27FC887}"/>
              </a:ext>
            </a:extLst>
          </p:cNvPr>
          <p:cNvSpPr txBox="1"/>
          <p:nvPr/>
        </p:nvSpPr>
        <p:spPr>
          <a:xfrm>
            <a:off x="539267" y="513372"/>
            <a:ext cx="607539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27301" y="548682"/>
            <a:ext cx="1582164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분석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0729"/>
            <a:ext cx="10330655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63E799C-500A-485A-AE0C-6AA0EDDC625F}"/>
              </a:ext>
            </a:extLst>
          </p:cNvPr>
          <p:cNvSpPr txBox="1"/>
          <p:nvPr/>
        </p:nvSpPr>
        <p:spPr>
          <a:xfrm>
            <a:off x="2711553" y="620688"/>
            <a:ext cx="1061188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클러스터링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(4)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0729"/>
            <a:ext cx="10330655" cy="1588"/>
          </a:xfrm>
          <a:prstGeom prst="line">
            <a:avLst/>
          </a:prstGeom>
          <a:noFill/>
          <a:ln w="63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0CDAD29-B486-4CB4-B0BA-E497A27FC887}"/>
              </a:ext>
            </a:extLst>
          </p:cNvPr>
          <p:cNvSpPr txBox="1"/>
          <p:nvPr/>
        </p:nvSpPr>
        <p:spPr>
          <a:xfrm>
            <a:off x="908068" y="1347391"/>
            <a:ext cx="10446278" cy="23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14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평균 지원금 </a:t>
            </a:r>
            <a:r>
              <a:rPr lang="en-US" altLang="ko-KR" sz="10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(</a:t>
            </a:r>
            <a:r>
              <a:rPr lang="ko-KR" altLang="en-US" sz="10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단위 </a:t>
            </a:r>
            <a:r>
              <a:rPr lang="en-US" altLang="ko-KR" sz="10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: </a:t>
            </a:r>
            <a:r>
              <a:rPr lang="ko-KR" altLang="en-US" sz="10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백만원</a:t>
            </a:r>
            <a:r>
              <a:rPr lang="en-US" altLang="ko-KR" sz="10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)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xmlns="" id="{04F6ABC3-2967-A9F0-2254-9E02E177E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3" t="3187" r="973" b="5140"/>
          <a:stretch/>
        </p:blipFill>
        <p:spPr bwMode="auto">
          <a:xfrm>
            <a:off x="1035276" y="1916834"/>
            <a:ext cx="10325908" cy="31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8E78B2FB-4591-57F7-9F37-522FEA84163A}"/>
              </a:ext>
            </a:extLst>
          </p:cNvPr>
          <p:cNvSpPr/>
          <p:nvPr/>
        </p:nvSpPr>
        <p:spPr>
          <a:xfrm>
            <a:off x="1127301" y="5629287"/>
            <a:ext cx="10223805" cy="680035"/>
          </a:xfrm>
          <a:prstGeom prst="rect">
            <a:avLst/>
          </a:prstGeom>
          <a:solidFill>
            <a:schemeClr val="accent3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Cluster 3</a:t>
            </a:r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의 지원금이 타 </a:t>
            </a:r>
            <a:r>
              <a:rPr lang="en-US" altLang="ko-KR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cluster</a:t>
            </a:r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에 비해 높음 </a:t>
            </a:r>
            <a:endParaRPr lang="en-US" altLang="ko-KR" sz="140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algn="ctr"/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→</a:t>
            </a:r>
            <a:r>
              <a:rPr lang="en-US" altLang="ko-KR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4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기존 지원 금액이 많을수록 안정적인 기업임을 파악 가능</a:t>
            </a:r>
          </a:p>
        </p:txBody>
      </p:sp>
    </p:spTree>
    <p:extLst>
      <p:ext uri="{BB962C8B-B14F-4D97-AF65-F5344CB8AC3E}">
        <p14:creationId xmlns:p14="http://schemas.microsoft.com/office/powerpoint/2010/main" xmlns="" val="212626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눈물 방울 29"/>
          <p:cNvSpPr/>
          <p:nvPr/>
        </p:nvSpPr>
        <p:spPr>
          <a:xfrm>
            <a:off x="8590013" y="5035488"/>
            <a:ext cx="3600400" cy="3645024"/>
          </a:xfrm>
          <a:prstGeom prst="teardrop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눈물 방울 28"/>
          <p:cNvSpPr/>
          <p:nvPr/>
        </p:nvSpPr>
        <p:spPr>
          <a:xfrm>
            <a:off x="-1537642" y="-14990"/>
            <a:ext cx="3600400" cy="3645024"/>
          </a:xfrm>
          <a:prstGeom prst="teardrop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325885" y="2708920"/>
            <a:ext cx="3425505" cy="1527408"/>
            <a:chOff x="8430029" y="3356992"/>
            <a:chExt cx="3425505" cy="1527408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0CDAD29-B486-4CB4-B0BA-E497A27FC887}"/>
                </a:ext>
              </a:extLst>
            </p:cNvPr>
            <p:cNvSpPr txBox="1"/>
            <p:nvPr/>
          </p:nvSpPr>
          <p:spPr>
            <a:xfrm>
              <a:off x="8430029" y="3356992"/>
              <a:ext cx="578685" cy="5243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en-US" altLang="ko-KR" sz="3200" spc="-15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05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C95A0AB0-FEC8-414C-A8F2-834756CEEAA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47534" y="3797467"/>
              <a:ext cx="2808000" cy="1588"/>
            </a:xfrm>
            <a:prstGeom prst="lin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FBCAF56E-ED83-4942-8850-BCF4F1DCA189}"/>
                </a:ext>
              </a:extLst>
            </p:cNvPr>
            <p:cNvSpPr txBox="1"/>
            <p:nvPr/>
          </p:nvSpPr>
          <p:spPr>
            <a:xfrm>
              <a:off x="9047534" y="3365419"/>
              <a:ext cx="894476" cy="3932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ko-KR" altLang="en-US" sz="2400" smtClean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모델</a:t>
              </a:r>
              <a:r>
                <a:rPr lang="ko-KR" altLang="en-US" sz="2400" smtClean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링</a:t>
              </a:r>
              <a:endParaRPr lang="en-US" altLang="ko-KR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63E799C-500A-485A-AE0C-6AA0EDDC625F}"/>
                </a:ext>
              </a:extLst>
            </p:cNvPr>
            <p:cNvSpPr txBox="1"/>
            <p:nvPr/>
          </p:nvSpPr>
          <p:spPr>
            <a:xfrm>
              <a:off x="9047534" y="3945104"/>
              <a:ext cx="2471831" cy="9392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en-US" altLang="ko-KR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feature 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선정</a:t>
              </a:r>
              <a:endParaRPr lang="en-US" altLang="ko-KR" sz="16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 성과 예측 모델 구축</a:t>
              </a:r>
              <a:endParaRPr lang="en-US" altLang="ko-KR" sz="16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모델 결과 해석</a:t>
              </a:r>
              <a:endParaRPr lang="ko-KR" altLang="en-US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578685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05</a:t>
            </a:r>
            <a:endParaRPr lang="en-US" altLang="ko-KR" sz="3200" spc="-15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894476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모델</a:t>
            </a:r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링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097592" y="620688"/>
            <a:ext cx="1298432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Feature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선정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(1)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5056" y="1285949"/>
            <a:ext cx="2619307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최종 </a:t>
            </a:r>
            <a:r>
              <a:rPr lang="en-US" altLang="ko-KR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feature</a:t>
            </a:r>
            <a:r>
              <a:rPr lang="ko-KR" altLang="en-US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 선정 프로세스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37" name="오각형 36"/>
          <p:cNvSpPr/>
          <p:nvPr/>
        </p:nvSpPr>
        <p:spPr>
          <a:xfrm>
            <a:off x="1155120" y="1860727"/>
            <a:ext cx="2143686" cy="545367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1.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변수 간 관계 파악</a:t>
            </a:r>
            <a:endParaRPr lang="ko-KR" altLang="en-US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39" name="갈매기형 수장 38"/>
          <p:cNvSpPr/>
          <p:nvPr/>
        </p:nvSpPr>
        <p:spPr>
          <a:xfrm>
            <a:off x="3124994" y="1860727"/>
            <a:ext cx="2143448" cy="545367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2.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다중공선성 확인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155120" y="2580807"/>
            <a:ext cx="1911937" cy="363578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1.1 OLS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회귀분석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135212" y="2591494"/>
            <a:ext cx="1911937" cy="363578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2.1 VIF 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값 계산</a:t>
            </a:r>
          </a:p>
        </p:txBody>
      </p:sp>
      <p:sp>
        <p:nvSpPr>
          <p:cNvPr id="51" name="갈매기형 수장 50"/>
          <p:cNvSpPr/>
          <p:nvPr/>
        </p:nvSpPr>
        <p:spPr>
          <a:xfrm>
            <a:off x="5105086" y="1862977"/>
            <a:ext cx="2143448" cy="545367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3.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분석 데이터 </a:t>
            </a:r>
            <a:endParaRPr lang="en-US" altLang="ko-KR" sz="12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indent="-342900" algn="ctr"/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전처리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115305" y="2593745"/>
            <a:ext cx="1911937" cy="36357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3.1 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로그 변환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125147" y="3948959"/>
            <a:ext cx="1911937" cy="36357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3.2 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수치형 변수 </a:t>
            </a:r>
            <a:endParaRPr lang="en-US" altLang="ko-KR" sz="11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indent="-342900"/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      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최소</a:t>
            </a:r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-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최대 정규화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115452" y="5115601"/>
            <a:ext cx="1911937" cy="3635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3.3 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범주형 변수 원핫인코딩</a:t>
            </a:r>
          </a:p>
        </p:txBody>
      </p:sp>
      <p:sp>
        <p:nvSpPr>
          <p:cNvPr id="58" name="갈매기형 수장 57"/>
          <p:cNvSpPr/>
          <p:nvPr/>
        </p:nvSpPr>
        <p:spPr>
          <a:xfrm>
            <a:off x="7094889" y="1860727"/>
            <a:ext cx="2143448" cy="545367"/>
          </a:xfrm>
          <a:prstGeom prst="chevron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4. OLS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회귀분석 및 </a:t>
            </a:r>
            <a:endParaRPr lang="en-US" altLang="ko-KR" sz="12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indent="-342900" algn="ctr"/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VIF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값 재확인</a:t>
            </a:r>
          </a:p>
        </p:txBody>
      </p:sp>
      <p:sp>
        <p:nvSpPr>
          <p:cNvPr id="59" name="모서리가 둥근 직사각형 58"/>
          <p:cNvSpPr/>
          <p:nvPr/>
        </p:nvSpPr>
        <p:spPr>
          <a:xfrm>
            <a:off x="7105107" y="2591494"/>
            <a:ext cx="1911937" cy="36357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4.1 OLS 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및 </a:t>
            </a:r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VIF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값 재확인</a:t>
            </a:r>
          </a:p>
        </p:txBody>
      </p:sp>
      <p:sp>
        <p:nvSpPr>
          <p:cNvPr id="61" name="갈매기형 수장 60"/>
          <p:cNvSpPr/>
          <p:nvPr/>
        </p:nvSpPr>
        <p:spPr>
          <a:xfrm>
            <a:off x="9092792" y="1860727"/>
            <a:ext cx="2143448" cy="545367"/>
          </a:xfrm>
          <a:prstGeom prst="chevron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/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5.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최종 </a:t>
            </a:r>
            <a:r>
              <a:rPr lang="en-US" altLang="ko-KR" sz="12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feature</a:t>
            </a:r>
            <a:r>
              <a:rPr lang="ko-KR" altLang="en-US" sz="12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선정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9103010" y="2591494"/>
            <a:ext cx="1911937" cy="363578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/>
            <a:r>
              <a:rPr lang="en-US" altLang="ko-KR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5.1 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최종 </a:t>
            </a:r>
            <a:r>
              <a:rPr lang="en-US" altLang="ko-KR" sz="11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feature</a:t>
            </a:r>
            <a:r>
              <a:rPr lang="ko-KR" altLang="en-US" sz="11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1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itchFamily="18" charset="-127"/>
                <a:ea typeface="CJ ONLYONE Medium" pitchFamily="18" charset="-127"/>
              </a:rPr>
              <a:t>선정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29720" y="3030863"/>
            <a:ext cx="2275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회귀계수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</a:t>
            </a:r>
            <a:r>
              <a:rPr lang="en-US" altLang="ko-KR" sz="1050" b="1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Coef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)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크기를 통해</a:t>
            </a:r>
            <a:endParaRPr lang="en-US" altLang="ko-KR" sz="105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변수가 종속변수에 미치는 </a:t>
            </a:r>
            <a:endParaRPr lang="en-US" altLang="ko-KR" sz="105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영향을 비교하는데 용이하여 </a:t>
            </a:r>
            <a:endParaRPr lang="en-US" altLang="ko-KR" sz="105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피쳐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선정에 활용</a:t>
            </a:r>
            <a:endParaRPr lang="en-US" altLang="ko-KR" sz="105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13288" y="3026497"/>
            <a:ext cx="2275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VIF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는 특정 임계값을 초과하는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변수를 식별한 후 제외시켜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변수가 많은 경우</a:t>
            </a:r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다중공선성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파악에 용이하여 활용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72018" y="3023891"/>
            <a:ext cx="2275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데이터에 존재하는 극단값을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정규 분포에 가깝게 만들어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극단값의 영향을 감소시키기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위해 변환 진행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15560" y="4335540"/>
            <a:ext cx="22757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 스케일을 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0, 1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범위로 </a:t>
            </a:r>
            <a:endParaRPr lang="en-US" altLang="ko-KR" sz="105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변환하여 변수간 비교를 </a:t>
            </a:r>
            <a:endParaRPr lang="en-US" altLang="ko-KR" sz="105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용이하게 하기 위해 진행</a:t>
            </a:r>
            <a:endParaRPr lang="en-US" altLang="ko-KR" sz="105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01046" y="5507646"/>
            <a:ext cx="22757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모델은 수치형 변수만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처리하므로</a:t>
            </a:r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0, 1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의 더미변수로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변환 진행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88242" y="3014016"/>
            <a:ext cx="2275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로그 변환과 데이터스케일링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이후 다중공선성 해결여부 확인</a:t>
            </a:r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</a:p>
          <a:p>
            <a:pPr lvl="0"/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및 변수간 관계 변화 파악을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위해 재확인 진행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76000" y="3012855"/>
            <a:ext cx="22757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최종 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OLS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회귀분석 결과 및 </a:t>
            </a:r>
            <a:endParaRPr lang="en-US" altLang="ko-KR" sz="105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en-US" altLang="ko-KR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VIF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값 확인 후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최종 </a:t>
            </a:r>
            <a:r>
              <a:rPr lang="en-US" altLang="ko-KR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feature</a:t>
            </a: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endParaRPr lang="en-US" altLang="ko-KR" sz="1050" b="1" spc="-5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/>
            <a:r>
              <a:rPr lang="en-US" altLang="ko-KR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선정</a:t>
            </a:r>
            <a:r>
              <a:rPr lang="en-US" altLang="ko-KR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endParaRPr lang="en-US" altLang="ko-KR" sz="1050" b="1" spc="-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lvl="0">
              <a:buFontTx/>
              <a:buChar char="-"/>
            </a:pPr>
            <a:endParaRPr lang="en-US" altLang="ko-KR" sz="1050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910630" y="1854251"/>
            <a:ext cx="2160240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6095206" y="1868216"/>
            <a:ext cx="2160240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8947245" y="1873105"/>
            <a:ext cx="2160240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578685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05</a:t>
            </a:r>
            <a:endParaRPr lang="en-US" altLang="ko-KR" sz="3200" spc="-15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1644" y="1023700"/>
            <a:ext cx="10447638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변수의 </a:t>
            </a:r>
            <a:r>
              <a:rPr lang="en-US" altLang="ko-KR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p-value</a:t>
            </a:r>
            <a:r>
              <a:rPr lang="ko-KR" altLang="en-US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값과 계수 크기를 통해 어떤 변수가 통계적으로 유의미한지 파악하기 위해 </a:t>
            </a:r>
            <a:r>
              <a:rPr lang="en-US" altLang="ko-KR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OLS</a:t>
            </a:r>
            <a:r>
              <a:rPr lang="ko-KR" altLang="en-US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회귀분석을 진행하였음</a:t>
            </a:r>
            <a:r>
              <a:rPr lang="en-US" altLang="ko-KR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. </a:t>
            </a:r>
            <a:endParaRPr lang="en-US" altLang="ko-KR" sz="1400" b="1">
              <a:ln>
                <a:solidFill>
                  <a:prstClr val="black">
                    <a:alpha val="0"/>
                  </a:prstClr>
                </a:solidFill>
              </a:ln>
              <a:solidFill>
                <a:srgbClr val="646B86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ko-KR" altLang="en-US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다중공선성 파악을 위해 </a:t>
            </a:r>
            <a:r>
              <a:rPr lang="en-US" altLang="ko-KR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VIF</a:t>
            </a:r>
            <a:r>
              <a:rPr lang="ko-KR" altLang="en-US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값 </a:t>
            </a:r>
            <a:r>
              <a:rPr lang="ko-KR" altLang="en-US" sz="1400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계산을 통해 </a:t>
            </a:r>
            <a:r>
              <a:rPr lang="en-US" altLang="ko-KR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VIF</a:t>
            </a:r>
            <a:r>
              <a:rPr lang="ko-KR" altLang="en-US" sz="1400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값이 </a:t>
            </a:r>
            <a:r>
              <a:rPr lang="en-US" altLang="ko-KR" sz="1400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10</a:t>
            </a:r>
            <a:r>
              <a:rPr lang="ko-KR" altLang="en-US" sz="1400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이상인 변수를 강한 상관관계를 갖는 변수로 판단하여 제외 후 </a:t>
            </a:r>
            <a:r>
              <a:rPr lang="en-US" altLang="ko-KR" sz="1400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OLS </a:t>
            </a:r>
            <a:r>
              <a:rPr lang="ko-KR" altLang="en-US" sz="1400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결과 </a:t>
            </a:r>
            <a:r>
              <a:rPr lang="ko-KR" altLang="en-US" sz="14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재확인 함</a:t>
            </a:r>
            <a:r>
              <a:rPr lang="en-US" altLang="ko-KR" sz="1400" b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395230" y="1916832"/>
            <a:ext cx="1195840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VIF* </a:t>
            </a:r>
            <a:r>
              <a:rPr lang="ko-KR" altLang="en-US" sz="14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계산 결과</a:t>
            </a:r>
            <a:endParaRPr lang="en-US" altLang="ko-KR" sz="140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9229258" y="1916832"/>
            <a:ext cx="1615827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OLS</a:t>
            </a:r>
            <a:r>
              <a:rPr lang="ko-KR" altLang="en-US" sz="14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 최종 결과 요약</a:t>
            </a:r>
            <a:endParaRPr lang="en-US" altLang="ko-KR" sz="140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grpSp>
        <p:nvGrpSpPr>
          <p:cNvPr id="2" name="그룹 28"/>
          <p:cNvGrpSpPr/>
          <p:nvPr/>
        </p:nvGrpSpPr>
        <p:grpSpPr>
          <a:xfrm>
            <a:off x="954217" y="2348880"/>
            <a:ext cx="2088232" cy="3816424"/>
            <a:chOff x="910630" y="2276873"/>
            <a:chExt cx="2376264" cy="4695980"/>
          </a:xfrm>
        </p:grpSpPr>
        <p:pic>
          <p:nvPicPr>
            <p:cNvPr id="389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0630" y="3501007"/>
              <a:ext cx="2376264" cy="3471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1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0630" y="2276873"/>
              <a:ext cx="2368976" cy="1224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직사각형 29"/>
          <p:cNvSpPr/>
          <p:nvPr/>
        </p:nvSpPr>
        <p:spPr>
          <a:xfrm>
            <a:off x="963182" y="4077072"/>
            <a:ext cx="2079354" cy="2088232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1740496" y="4931296"/>
            <a:ext cx="53540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00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C32D2E"/>
                </a:solidFill>
                <a:latin typeface="CJ ONLYONE Medium" pitchFamily="18" charset="-127"/>
                <a:ea typeface="CJ ONLYONE Medium" pitchFamily="18" charset="-127"/>
              </a:rPr>
              <a:t>변수 제외</a:t>
            </a:r>
            <a:endParaRPr lang="en-US" altLang="ko-KR" sz="100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C32D2E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8685361" y="2348880"/>
            <a:ext cx="2385229" cy="3672408"/>
            <a:chOff x="6778366" y="2492896"/>
            <a:chExt cx="3187586" cy="4365104"/>
          </a:xfrm>
        </p:grpSpPr>
        <p:pic>
          <p:nvPicPr>
            <p:cNvPr id="38918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59302" y="2492896"/>
              <a:ext cx="3006650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919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78366" y="4509120"/>
              <a:ext cx="3145026" cy="2348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3" name="TextBox 42"/>
          <p:cNvSpPr txBox="1"/>
          <p:nvPr/>
        </p:nvSpPr>
        <p:spPr>
          <a:xfrm>
            <a:off x="9983638" y="6109846"/>
            <a:ext cx="216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700" b="1" spc="-5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•••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480074" y="2292112"/>
            <a:ext cx="144016" cy="3744416"/>
          </a:xfrm>
          <a:prstGeom prst="rect">
            <a:avLst/>
          </a:prstGeom>
          <a:solidFill>
            <a:schemeClr val="accent3">
              <a:alpha val="6000"/>
            </a:schemeClr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4150990" y="1921774"/>
            <a:ext cx="743793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로그 변환</a:t>
            </a:r>
            <a:endParaRPr lang="en-US" altLang="ko-KR" sz="140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6564914" y="1925402"/>
            <a:ext cx="1330492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최소</a:t>
            </a:r>
            <a:r>
              <a:rPr lang="en-US" altLang="ko-KR" sz="14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-</a:t>
            </a:r>
            <a:r>
              <a:rPr lang="ko-KR" altLang="en-US" sz="140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최대 정규화</a:t>
            </a:r>
            <a:endParaRPr lang="en-US" altLang="ko-KR" sz="1400">
              <a:ln>
                <a:solidFill>
                  <a:prstClr val="black">
                    <a:alpha val="0"/>
                  </a:prstClr>
                </a:solidFill>
              </a:ln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816762" y="2295540"/>
            <a:ext cx="216024" cy="3744416"/>
          </a:xfrm>
          <a:prstGeom prst="rect">
            <a:avLst/>
          </a:prstGeom>
          <a:solidFill>
            <a:schemeClr val="accent3">
              <a:alpha val="6000"/>
            </a:schemeClr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갈매기형 수장 59"/>
          <p:cNvSpPr/>
          <p:nvPr/>
        </p:nvSpPr>
        <p:spPr>
          <a:xfrm>
            <a:off x="3286894" y="3861048"/>
            <a:ext cx="144016" cy="144016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갈매기형 수장 60"/>
          <p:cNvSpPr/>
          <p:nvPr/>
        </p:nvSpPr>
        <p:spPr>
          <a:xfrm>
            <a:off x="5735166" y="3860486"/>
            <a:ext cx="144016" cy="144016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갈매기형 수장 61"/>
          <p:cNvSpPr/>
          <p:nvPr/>
        </p:nvSpPr>
        <p:spPr>
          <a:xfrm>
            <a:off x="8471470" y="3861048"/>
            <a:ext cx="144016" cy="144016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474637" y="1863678"/>
            <a:ext cx="2160240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99341" y="2276872"/>
            <a:ext cx="1656184" cy="189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08479" y="4221088"/>
            <a:ext cx="180108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50589" y="3573017"/>
            <a:ext cx="2127002" cy="57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Box 31"/>
          <p:cNvSpPr txBox="1"/>
          <p:nvPr/>
        </p:nvSpPr>
        <p:spPr>
          <a:xfrm>
            <a:off x="910630" y="6273225"/>
            <a:ext cx="6783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 VIF </a:t>
            </a:r>
            <a:r>
              <a:rPr lang="ko-KR" altLang="en-US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계산</a:t>
            </a:r>
            <a:endParaRPr lang="en-US" altLang="ko-KR" sz="800" smtClean="0">
              <a:ln>
                <a:solidFill>
                  <a:srgbClr val="7831FF">
                    <a:alpha val="0"/>
                  </a:srgbClr>
                </a:solidFill>
              </a:ln>
              <a:solidFill>
                <a:srgbClr val="7F7F7F"/>
              </a:solidFill>
              <a:latin typeface="CJ ONLYONE Medium" pitchFamily="18" charset="-127"/>
              <a:ea typeface="CJ ONLYONE Medium" pitchFamily="18" charset="-127"/>
              <a:cs typeface="Pretendard Medium" panose="02000603000000020004" pitchFamily="2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  - </a:t>
            </a:r>
            <a:r>
              <a:rPr lang="ko-KR" altLang="en-US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독립변수가 여러 개 있을 때</a:t>
            </a:r>
            <a:r>
              <a:rPr lang="en-US" altLang="ko-KR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특정 독립변수를 종속변수로 하고</a:t>
            </a:r>
            <a:r>
              <a:rPr lang="en-US" altLang="ko-KR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, </a:t>
            </a:r>
            <a:r>
              <a:rPr lang="ko-KR" altLang="en-US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나머지 독립변수를 독립변수로 하여 회귀분석 수행 후 변수간 관계성 측정</a:t>
            </a:r>
            <a:endParaRPr lang="en-US" altLang="ko-KR" sz="800" smtClean="0">
              <a:ln>
                <a:solidFill>
                  <a:srgbClr val="7831FF">
                    <a:alpha val="0"/>
                  </a:srgbClr>
                </a:solidFill>
              </a:ln>
              <a:solidFill>
                <a:srgbClr val="7F7F7F"/>
              </a:solidFill>
              <a:latin typeface="CJ ONLYONE Medium" pitchFamily="18" charset="-127"/>
              <a:ea typeface="CJ ONLYONE Medium" pitchFamily="18" charset="-127"/>
              <a:cs typeface="Pretendard Medium" panose="02000603000000020004" pitchFamily="2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  - VIF</a:t>
            </a:r>
            <a:r>
              <a:rPr lang="ko-KR" altLang="en-US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값은 해당 독립변수의 결정계수를 </a:t>
            </a:r>
            <a:r>
              <a:rPr lang="en-US" altLang="ko-KR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1</a:t>
            </a:r>
            <a:r>
              <a:rPr lang="ko-KR" altLang="en-US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에서 뺀 값의 역수로 계산 </a:t>
            </a:r>
            <a:r>
              <a:rPr lang="en-US" altLang="ko-KR" sz="800" smtClean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VIF=1/(1-R^2)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295006" y="2230264"/>
            <a:ext cx="648072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150990" y="4174480"/>
            <a:ext cx="864096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5951190" y="5301208"/>
            <a:ext cx="2736304" cy="553998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600">
                <a:latin typeface="CJ ONLYONE Medium" pitchFamily="18" charset="-127"/>
                <a:ea typeface="CJ ONLYONE Medium" pitchFamily="18" charset="-127"/>
              </a:rPr>
              <a:t>* coef(Coefficient): </a:t>
            </a:r>
            <a:r>
              <a:rPr lang="ko-KR" altLang="en-US" sz="600">
                <a:latin typeface="CJ ONLYONE Medium" pitchFamily="18" charset="-127"/>
                <a:ea typeface="CJ ONLYONE Medium" pitchFamily="18" charset="-127"/>
              </a:rPr>
              <a:t>독립 변수와 종속 변수 간 관계를 나타내는 회귀계수</a:t>
            </a:r>
            <a:endParaRPr lang="en-US" altLang="ko-KR" sz="600"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600">
                <a:latin typeface="CJ ONLYONE Medium" pitchFamily="18" charset="-127"/>
                <a:ea typeface="CJ ONLYONE Medium" pitchFamily="18" charset="-127"/>
              </a:rPr>
              <a:t>* std err(Standard Error): </a:t>
            </a:r>
            <a:r>
              <a:rPr lang="ko-KR" altLang="en-US" sz="600">
                <a:latin typeface="CJ ONLYONE Medium" pitchFamily="18" charset="-127"/>
                <a:ea typeface="CJ ONLYONE Medium" pitchFamily="18" charset="-127"/>
              </a:rPr>
              <a:t>회귀계수의 표준 오차</a:t>
            </a:r>
            <a:endParaRPr lang="en-US" altLang="ko-KR" sz="600">
              <a:latin typeface="CJ ONLYONE Medium" pitchFamily="18" charset="-127"/>
              <a:ea typeface="CJ ONLYONE Medium" pitchFamily="18" charset="-127"/>
            </a:endParaRPr>
          </a:p>
          <a:p>
            <a:pPr>
              <a:buFont typeface="Arial" charset="0"/>
              <a:buChar char="•"/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600" smtClean="0">
                <a:latin typeface="CJ ONLYONE Medium" pitchFamily="18" charset="-127"/>
                <a:ea typeface="CJ ONLYONE Medium" pitchFamily="18" charset="-127"/>
              </a:rPr>
              <a:t> t(t-value</a:t>
            </a:r>
            <a:r>
              <a:rPr lang="en-US" altLang="ko-KR" sz="600">
                <a:latin typeface="CJ ONLYONE Medium" pitchFamily="18" charset="-127"/>
                <a:ea typeface="CJ ONLYONE Medium" pitchFamily="18" charset="-127"/>
              </a:rPr>
              <a:t>): </a:t>
            </a:r>
            <a:r>
              <a:rPr lang="ko-KR" altLang="en-US" sz="600">
                <a:latin typeface="CJ ONLYONE Medium" pitchFamily="18" charset="-127"/>
                <a:ea typeface="CJ ONLYONE Medium" pitchFamily="18" charset="-127"/>
              </a:rPr>
              <a:t>회귀 계수를 표준 오차로 나눈 값으로 계수의 표준 오차에 </a:t>
            </a:r>
            <a:endParaRPr lang="en-US" altLang="ko-KR" sz="600" smtClean="0"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600" smtClean="0">
                <a:latin typeface="CJ ONLYONE Medium" pitchFamily="18" charset="-127"/>
                <a:ea typeface="CJ ONLYONE Medium" pitchFamily="18" charset="-127"/>
              </a:rPr>
              <a:t>                    </a:t>
            </a:r>
            <a:r>
              <a:rPr lang="ko-KR" altLang="en-US" sz="600" smtClean="0">
                <a:latin typeface="CJ ONLYONE Medium" pitchFamily="18" charset="-127"/>
                <a:ea typeface="CJ ONLYONE Medium" pitchFamily="18" charset="-127"/>
              </a:rPr>
              <a:t>대한 </a:t>
            </a:r>
            <a:r>
              <a:rPr lang="ko-KR" altLang="en-US" sz="600">
                <a:latin typeface="CJ ONLYONE Medium" pitchFamily="18" charset="-127"/>
                <a:ea typeface="CJ ONLYONE Medium" pitchFamily="18" charset="-127"/>
              </a:rPr>
              <a:t>추정치</a:t>
            </a:r>
            <a:endParaRPr lang="en-US" altLang="ko-KR" sz="600"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en-US" altLang="ko-KR" sz="60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* P&gt;|t|(P-value): </a:t>
            </a:r>
            <a:r>
              <a:rPr lang="ko-KR" altLang="en-US" sz="60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해당</a:t>
            </a:r>
            <a:r>
              <a:rPr lang="en-US" altLang="ko-KR" sz="60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60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변수가 종속 변수에 영향을 미치지 않을 확률</a:t>
            </a:r>
            <a:endParaRPr lang="en-US" altLang="ko-KR" sz="600">
              <a:ln>
                <a:solidFill>
                  <a:srgbClr val="7831FF">
                    <a:alpha val="0"/>
                  </a:srgbClr>
                </a:solidFill>
              </a:ln>
              <a:solidFill>
                <a:srgbClr val="7F7F7F"/>
              </a:solidFill>
              <a:latin typeface="CJ ONLYONE Medium" pitchFamily="18" charset="-127"/>
              <a:ea typeface="CJ ONLYONE Medium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11047" y="2286397"/>
            <a:ext cx="1224136" cy="144016"/>
          </a:xfrm>
          <a:prstGeom prst="rect">
            <a:avLst/>
          </a:prstGeom>
          <a:solidFill>
            <a:schemeClr val="accent3">
              <a:alpha val="6000"/>
            </a:schemeClr>
          </a:solidFill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7" name="직선 화살표 연결선 38"/>
          <p:cNvCxnSpPr>
            <a:stCxn id="35" idx="3"/>
            <a:endCxn id="36" idx="1"/>
          </p:cNvCxnSpPr>
          <p:nvPr/>
        </p:nvCxnSpPr>
        <p:spPr>
          <a:xfrm flipV="1">
            <a:off x="8687494" y="2358405"/>
            <a:ext cx="1123553" cy="3219802"/>
          </a:xfrm>
          <a:prstGeom prst="bentConnector3">
            <a:avLst>
              <a:gd name="adj1" fmla="val 9308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894476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모델</a:t>
            </a:r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링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097592" y="620688"/>
            <a:ext cx="1330492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Feature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선정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(2)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578685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05</a:t>
            </a:r>
            <a:endParaRPr lang="en-US" altLang="ko-KR" sz="3200" spc="-15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12582602"/>
              </p:ext>
            </p:extLst>
          </p:nvPr>
        </p:nvGraphicFramePr>
        <p:xfrm>
          <a:off x="1126654" y="1586180"/>
          <a:ext cx="10225136" cy="48432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648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3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feature</a:t>
                      </a:r>
                      <a:endParaRPr lang="ko-KR" altLang="en-US" sz="11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수치형</a:t>
                      </a:r>
                      <a:r>
                        <a:rPr lang="en-US" altLang="ko-KR" sz="11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1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범주형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이사회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연간개최회수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지분율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지분보유인원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지분보유기업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1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수치형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취약계층평균근로시간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비취약계층평균임금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비취약계층평균근로시간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유급근로자평균근로시간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비취약계층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제공인원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매출액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매출액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매출액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_2021,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정부지원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정부지원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기업후원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기업후원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기업후원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일반지원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기타지원금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기타지원금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모기관지원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모기관지원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모기관지원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일반기부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일반기부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민간금융지원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민간금융지원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민간금융지원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</a:t>
                      </a:r>
                      <a:endParaRPr lang="ko-KR" altLang="en-US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근로자처우개선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수혜자수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지역사회재투자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수혜자수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사회서비스제공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수혜자수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일자리창출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수혜자수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지역사회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임원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근로자대표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수혜자수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연간개최회수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2,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수혜자수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00" b="1" kern="1200" spc="-5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</a:t>
                      </a:r>
                      <a:endParaRPr lang="ko-KR" altLang="en-US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취약계층고용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저소득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취약계층고용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고령자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취약계층고용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장애인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취약계층고용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그밖의취약계층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자원연계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재정지원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자원연계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상품구매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자원연계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사업위탁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자원연계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경영지원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일자리창출사업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일자리창출사업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일자리창출사업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전문인력</a:t>
                      </a:r>
                      <a:r>
                        <a:rPr lang="en-US" altLang="ko-KR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전문인력</a:t>
                      </a:r>
                      <a:r>
                        <a:rPr lang="en-US" altLang="ko-KR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전문인력</a:t>
                      </a:r>
                      <a:r>
                        <a:rPr lang="en-US" altLang="ko-KR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_2021, </a:t>
                      </a:r>
                      <a:r>
                        <a:rPr lang="ko-KR" altLang="en-US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사업개발비</a:t>
                      </a:r>
                      <a:r>
                        <a:rPr lang="en-US" altLang="ko-KR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_2019, </a:t>
                      </a:r>
                      <a:r>
                        <a:rPr lang="ko-KR" altLang="en-US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사업개발비</a:t>
                      </a:r>
                      <a:r>
                        <a:rPr lang="en-US" altLang="ko-KR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사업개발비</a:t>
                      </a:r>
                      <a:r>
                        <a:rPr lang="en-US" altLang="ko-KR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_2021, </a:t>
                      </a:r>
                      <a:r>
                        <a:rPr lang="ko-KR" altLang="en-US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정책자금</a:t>
                      </a:r>
                      <a:r>
                        <a:rPr lang="en-US" altLang="ko-KR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_2021,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총액</a:t>
                      </a:r>
                      <a:r>
                        <a:rPr lang="en-US" altLang="ko-KR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_2020, </a:t>
                      </a:r>
                      <a:r>
                        <a:rPr lang="ko-KR" altLang="en-US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총액</a:t>
                      </a:r>
                      <a:r>
                        <a:rPr lang="en-US" altLang="ko-KR" sz="1000" b="1" kern="1200" spc="-50" noProof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_2021</a:t>
                      </a:r>
                      <a:endParaRPr lang="ko-KR" altLang="en-US" sz="1000" b="1" kern="1200" spc="-5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주업종</a:t>
                      </a:r>
                      <a:endParaRPr lang="ko-KR" altLang="en-US" sz="1000" b="1" kern="1200" spc="-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2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범주형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인증유형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인증년도</a:t>
                      </a:r>
                      <a:r>
                        <a:rPr lang="en-US" altLang="ko-KR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설립연도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광역시도명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87045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spc="-50" noProof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2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공동대표여부</a:t>
                      </a: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5056" y="1196752"/>
            <a:ext cx="1320874" cy="2621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최종 </a:t>
            </a:r>
            <a:r>
              <a:rPr lang="en-US" altLang="ko-KR" sz="16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feature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894476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모델</a:t>
            </a:r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링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097592" y="620688"/>
            <a:ext cx="1333698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Feature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선정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(3)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6527254" y="3861048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536681" y="1850843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198662" y="1854251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578685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05</a:t>
            </a:r>
            <a:endParaRPr lang="en-US" altLang="ko-KR" sz="3200" spc="-15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894476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모델링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070419" y="620688"/>
            <a:ext cx="2008563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성과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예측모델 </a:t>
            </a:r>
            <a:r>
              <a:rPr lang="ko-KR" altLang="en-US" sz="14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구축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1644" y="1023700"/>
            <a:ext cx="10447638" cy="74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 특성을 고려하여 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Random Forest, XGBoost, GAM, GBM 4</a:t>
            </a:r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개의 모델을 선정함</a:t>
            </a:r>
            <a:r>
              <a:rPr lang="en-US" altLang="ko-KR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r>
              <a:rPr lang="en-US" altLang="ko-KR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GridSearch</a:t>
            </a:r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를 이용하여 각 모델의 파라미터 최적화를 진행하였으며</a:t>
            </a:r>
            <a:r>
              <a:rPr lang="en-US" altLang="ko-KR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4</a:t>
            </a:r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개의 모델 중 </a:t>
            </a:r>
            <a:r>
              <a:rPr lang="en-US" altLang="ko-KR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GBM</a:t>
            </a:r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이 가장 우수한 성능을 보임</a:t>
            </a:r>
            <a:r>
              <a:rPr lang="en-US" altLang="ko-KR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r>
              <a:rPr lang="ko-KR" altLang="en-US" sz="14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endParaRPr lang="en-US" altLang="ko-KR" sz="1400" b="1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endParaRPr lang="en-US" altLang="ko-KR" sz="1600" b="1">
              <a:solidFill>
                <a:schemeClr val="tx1">
                  <a:lumMod val="50000"/>
                  <a:lumOff val="50000"/>
                </a:schemeClr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8344656" y="1895868"/>
            <a:ext cx="1134926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모델 성능 결과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3027143" y="1907405"/>
            <a:ext cx="730969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모델 설명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8111430" y="3912092"/>
            <a:ext cx="1673535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예측값과 실제값 비교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73484383"/>
              </p:ext>
            </p:extLst>
          </p:nvPr>
        </p:nvGraphicFramePr>
        <p:xfrm>
          <a:off x="6599261" y="2348877"/>
          <a:ext cx="4608513" cy="129614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87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98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988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6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모델</a:t>
                      </a:r>
                      <a:endParaRPr lang="ko-KR" altLang="en-US" sz="11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MAE</a:t>
                      </a:r>
                      <a:endParaRPr lang="ko-KR" altLang="en-US" sz="11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RMSE</a:t>
                      </a:r>
                      <a:endParaRPr lang="ko-KR" altLang="en-US" sz="11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4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Random Forest</a:t>
                      </a:r>
                      <a:endParaRPr lang="ko-KR" altLang="en-US" sz="9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1.38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1.75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4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XGBoost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1.52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1.88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4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GAM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1.53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1.34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45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GBM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spc="-5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1.34</a:t>
                      </a:r>
                      <a:endParaRPr lang="ko-KR" altLang="en-US" sz="900" kern="1200" spc="-5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1.68</a:t>
                      </a:r>
                      <a:endParaRPr lang="ko-KR" altLang="en-US" sz="9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" name="직사각형 35"/>
          <p:cNvSpPr/>
          <p:nvPr/>
        </p:nvSpPr>
        <p:spPr>
          <a:xfrm>
            <a:off x="6599262" y="3390901"/>
            <a:ext cx="4608512" cy="254123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8173913" y="3448050"/>
            <a:ext cx="53860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00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C32D2E"/>
                </a:solidFill>
                <a:latin typeface="CJ ONLYONE Medium" pitchFamily="18" charset="-127"/>
                <a:ea typeface="CJ ONLYONE Medium" pitchFamily="18" charset="-127"/>
              </a:rPr>
              <a:t>최종 모델</a:t>
            </a:r>
            <a:endParaRPr lang="en-US" altLang="ko-KR" sz="100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C32D2E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0670" y="2420888"/>
            <a:ext cx="36000" cy="28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414686" y="2420888"/>
            <a:ext cx="1261564" cy="196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Random Forest</a:t>
            </a:r>
            <a:endParaRPr lang="en-US" altLang="ko-KR" sz="12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70670" y="3284888"/>
            <a:ext cx="36000" cy="28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414686" y="3284888"/>
            <a:ext cx="763029" cy="196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XGBoost</a:t>
            </a:r>
            <a:endParaRPr lang="en-US" altLang="ko-KR" sz="12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70670" y="4293000"/>
            <a:ext cx="36000" cy="28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414686" y="4293000"/>
            <a:ext cx="442429" cy="196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GAM</a:t>
            </a:r>
            <a:endParaRPr lang="en-US" altLang="ko-KR" sz="12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70670" y="5301112"/>
            <a:ext cx="36000" cy="28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414686" y="5301112"/>
            <a:ext cx="436017" cy="196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200" b="1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GBM</a:t>
            </a:r>
            <a:endParaRPr lang="en-US" altLang="ko-KR" sz="12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7254" y="4265022"/>
            <a:ext cx="949866" cy="197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84882" y="4274047"/>
            <a:ext cx="2978876" cy="194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96236" y="4274046"/>
            <a:ext cx="674601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1379800" y="2618296"/>
            <a:ext cx="478741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여러 개의 결정 트리를 앙상블하여 작동하며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각 결정 트리는 데이터의 </a:t>
            </a:r>
            <a:endParaRPr lang="en-US" altLang="ko-KR" sz="105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일부를 기반으로 독립적으로 학습되어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노이즈나 이상치에 강함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  -&gt;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데이터 특성상 이상치가 많아 이상치에 강한 모델이 적합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050" b="1" spc="-5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14686" y="3482264"/>
            <a:ext cx="47525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결정트리를 순차적으로 학습하여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예측 오차를 보완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하는 방식으로 </a:t>
            </a:r>
            <a:endParaRPr lang="en-US" altLang="ko-KR" sz="105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작동하며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이전 트리의 예측 오차를 다음 트리가 보완하면서 데이터의 </a:t>
            </a:r>
            <a:endParaRPr lang="en-US" altLang="ko-KR" sz="105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패턴을 잡아냄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-&gt;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모델의 예측 오차를 줄이고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비선형적 관계를 </a:t>
            </a:r>
            <a:r>
              <a:rPr lang="ko-KR" altLang="en-US" sz="105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나타내는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모델이 적합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050" b="1" spc="-5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14686" y="4507001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변수를 개별 모델링한 후 가법적으로 결합하여 전체 모델을 구성하는  </a:t>
            </a:r>
            <a:endParaRPr lang="en-US" altLang="ko-KR" sz="105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방식으로 작동하며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비선형적 관계를 모델링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함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endParaRPr lang="en-US" altLang="ko-KR" sz="105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  -&gt;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변수 간 관계를 확인한 결과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,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 완전한 선형관계가 아니므로 비선형 </a:t>
            </a:r>
            <a:endParaRPr lang="en-US" altLang="ko-KR" sz="105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     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관계를 모델링하는 모델이 적합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050" b="1" spc="-5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31311" y="5498552"/>
            <a:ext cx="4608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부스팅 과정에서 모델의 오차를 보완하며 복잡성을 피하기 때문에 </a:t>
            </a:r>
            <a:endParaRPr lang="en-US" altLang="ko-KR" sz="105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오버피팅에 강함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-&gt;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오버피팅에 강한 모델 사용 시 모델 신뢰성이 높아져 의사결정에 </a:t>
            </a:r>
            <a:endParaRPr lang="en-US" altLang="ko-KR" sz="105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       </a:t>
            </a:r>
            <a:r>
              <a:rPr lang="ko-KR" altLang="en-US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도움이 되므로 적합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050" b="1" spc="-5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198662" y="1854251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536681" y="1850843"/>
            <a:ext cx="4752528" cy="327221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578685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05</a:t>
            </a:r>
            <a:endParaRPr lang="en-US" altLang="ko-KR" sz="3200" spc="-15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894476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모델링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031996" y="620688"/>
            <a:ext cx="1110882" cy="2617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모델 결과 해석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1141644" y="1023700"/>
            <a:ext cx="10447638" cy="47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OLS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회귀분석의 최종 결과를 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통해 변수들 간의 인과 관계를 파악하였으며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GBM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모델의 결과를 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SHAP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를 통해 분석하여 각 변수들의 </a:t>
            </a:r>
            <a:endParaRPr lang="en-US" altLang="ko-KR" sz="1400" b="1" smtClean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영향력을 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해석하였음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endParaRPr lang="en-US" altLang="ko-KR" sz="1400" b="1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2549463" y="1916832"/>
            <a:ext cx="1894749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OLS</a:t>
            </a:r>
            <a:r>
              <a:rPr lang="ko-KR" altLang="en-US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회귀분석 결과 해석</a:t>
            </a:r>
            <a:endParaRPr lang="en-US" altLang="ko-KR" sz="1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7907876" y="1895868"/>
            <a:ext cx="2003754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Shap.summary_plot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7254" y="2348880"/>
            <a:ext cx="3213253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직사각형 36"/>
          <p:cNvSpPr/>
          <p:nvPr/>
        </p:nvSpPr>
        <p:spPr>
          <a:xfrm>
            <a:off x="7050360" y="4653135"/>
            <a:ext cx="576064" cy="216025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7" idx="0"/>
            <a:endCxn id="47" idx="1"/>
          </p:cNvCxnSpPr>
          <p:nvPr/>
        </p:nvCxnSpPr>
        <p:spPr>
          <a:xfrm rot="16200000" flipH="1">
            <a:off x="8251541" y="3739986"/>
            <a:ext cx="602924" cy="2429222"/>
          </a:xfrm>
          <a:prstGeom prst="bentConnector4">
            <a:avLst>
              <a:gd name="adj1" fmla="val -37915"/>
              <a:gd name="adj2" fmla="val 55928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767614" y="4725144"/>
            <a:ext cx="1728192" cy="1061829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기타</a:t>
            </a:r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_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임원의 경우</a:t>
            </a:r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, SHAP Value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가 </a:t>
            </a: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음수인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곳에서 </a:t>
            </a:r>
            <a:endParaRPr lang="en-US" altLang="ko-KR" sz="1050" b="1" spc="-5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  <a:cs typeface="Pretendard Medium" panose="02000603000000020004" pitchFamily="2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빨간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점이 </a:t>
            </a: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분포하므로 </a:t>
            </a:r>
            <a:endParaRPr lang="en-US" altLang="ko-KR" sz="1050" b="1" spc="-5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  <a:cs typeface="Pretendard Medium" panose="02000603000000020004" pitchFamily="2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기타</a:t>
            </a:r>
            <a:r>
              <a:rPr lang="en-US" altLang="ko-KR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_</a:t>
            </a: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임원 수치가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높을 때 </a:t>
            </a:r>
            <a:r>
              <a:rPr lang="en-US" altLang="ko-KR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모델이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더 낮은 사회적 성과 점수를 예측함</a:t>
            </a:r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  <a:cs typeface="Pretendard Medium" panose="02000603000000020004" pitchFamily="2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7607374" y="5229200"/>
            <a:ext cx="53540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00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C32D2E"/>
                </a:solidFill>
                <a:latin typeface="CJ ONLYONE Medium" pitchFamily="18" charset="-127"/>
                <a:ea typeface="CJ ONLYONE Medium" pitchFamily="18" charset="-127"/>
              </a:rPr>
              <a:t>음수 영역</a:t>
            </a:r>
            <a:endParaRPr lang="en-US" altLang="ko-KR" sz="100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C32D2E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8541074" y="5229200"/>
            <a:ext cx="54021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00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C32D2E"/>
                </a:solidFill>
                <a:latin typeface="CJ ONLYONE Medium" pitchFamily="18" charset="-127"/>
                <a:ea typeface="CJ ONLYONE Medium" pitchFamily="18" charset="-127"/>
              </a:rPr>
              <a:t>양수 영역</a:t>
            </a:r>
            <a:endParaRPr lang="en-US" altLang="ko-KR" sz="100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C32D2E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718895" y="3448050"/>
            <a:ext cx="864096" cy="244599"/>
          </a:xfrm>
          <a:prstGeom prst="rect">
            <a:avLst/>
          </a:prstGeom>
          <a:solidFill>
            <a:schemeClr val="accent3">
              <a:alpha val="6000"/>
            </a:scheme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38"/>
          <p:cNvCxnSpPr>
            <a:stCxn id="50" idx="3"/>
            <a:endCxn id="61" idx="1"/>
          </p:cNvCxnSpPr>
          <p:nvPr/>
        </p:nvCxnSpPr>
        <p:spPr>
          <a:xfrm flipV="1">
            <a:off x="7582991" y="3095819"/>
            <a:ext cx="2184623" cy="474531"/>
          </a:xfrm>
          <a:prstGeom prst="bentConnector3">
            <a:avLst>
              <a:gd name="adj1" fmla="val 21153"/>
            </a:avLst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767614" y="2564904"/>
            <a:ext cx="1728192" cy="1061829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비취약계층의 경우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SHAP Value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가 양수인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곳에서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파란점이</a:t>
            </a:r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분포하므로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비취약계층평균근로시간이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050" b="1" spc="-5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낮을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때</a:t>
            </a:r>
            <a:r>
              <a:rPr lang="en-US" altLang="ko-KR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모델이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더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높은 </a:t>
            </a:r>
            <a:endParaRPr lang="en-US" altLang="ko-KR" sz="1050" b="1" spc="-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>
              <a:defRPr sz="900" b="0" i="0" u="none" strike="noStrike" kern="1200" baseline="0">
                <a:ln>
                  <a:solidFill>
                    <a:srgbClr val="7831FF">
                      <a:alpha val="0"/>
                    </a:srgbClr>
                  </a:solidFill>
                </a:ln>
                <a:solidFill>
                  <a:srgbClr val="7F7F7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anose="02000603000000020004" pitchFamily="2" charset="-127"/>
              </a:defRPr>
            </a:pP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</a:t>
            </a:r>
            <a:r>
              <a:rPr lang="ko-KR" altLang="en-US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성과 </a:t>
            </a:r>
            <a:r>
              <a:rPr lang="ko-KR" altLang="en-US" sz="1050" b="1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점수를 예측함</a:t>
            </a:r>
            <a:r>
              <a:rPr lang="en-US" altLang="ko-KR" sz="105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26654" y="2348880"/>
            <a:ext cx="4968552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AutoNum type="arabicPeriod"/>
            </a:pP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이사회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_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연간개최회수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- 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이사회의  연간 개최 회수가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1 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증가할 때 평균적으로 사회적 성과가 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  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약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1.46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점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증가할 것으로 예상됨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pPr marL="342900" lvl="0" indent="-342900"/>
            <a:endParaRPr lang="en-US" altLang="ko-KR" sz="1100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>
              <a:buAutoNum type="arabicPeriod" startAt="2"/>
            </a:pPr>
            <a:r>
              <a:rPr lang="ko-KR" altLang="en-US" sz="1200" b="1" spc="-50" dirty="0" err="1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비취약계층평균임금</a:t>
            </a:r>
            <a:r>
              <a:rPr lang="en-US" altLang="ko-KR" sz="1200" b="1" spc="-5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취약계층평균근로시간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indent="-34290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- </a:t>
            </a:r>
            <a:r>
              <a:rPr lang="ko-KR" altLang="en-US" sz="1050" b="1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비취약계층평균임금</a:t>
            </a:r>
            <a:r>
              <a:rPr lang="en-US" altLang="ko-KR" sz="105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05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취약계층평균근로시간이   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indent="-34290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	  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증가할수록 사회적 성과 점수가 증가할 것으로 예상됨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pPr marL="342900" lvl="0" indent="-342900"/>
            <a:endParaRPr lang="en-US" altLang="ko-KR" sz="1100" b="1" spc="-50" smtClean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>
              <a:buAutoNum type="arabicPeriod" startAt="3"/>
            </a:pPr>
            <a:r>
              <a:rPr lang="ko-KR" altLang="en-US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비취약계층평균근로시간</a:t>
            </a:r>
            <a:endParaRPr lang="en-US" altLang="ko-KR" sz="1200" b="1" spc="-50" smtClean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/>
            <a:r>
              <a:rPr lang="en-US" altLang="ko-KR" sz="11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- </a:t>
            </a:r>
            <a:r>
              <a:rPr lang="ko-KR" altLang="en-US" sz="11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비취약계층평균근로시간이 증가할수록 사회적 성과 점수가 감소할 것으로 </a:t>
            </a:r>
            <a:endParaRPr lang="en-US" altLang="ko-KR" sz="1100" b="1" spc="-50" smtClean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/>
            <a:r>
              <a:rPr lang="en-US" altLang="ko-KR" sz="11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  </a:t>
            </a:r>
            <a:r>
              <a:rPr lang="ko-KR" altLang="en-US" sz="11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예상됨</a:t>
            </a:r>
            <a:r>
              <a:rPr lang="en-US" altLang="ko-KR" sz="11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pPr marL="342900" lvl="0" indent="-342900"/>
            <a:endParaRPr lang="en-US" altLang="ko-KR" sz="11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/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4</a:t>
            </a:r>
            <a:r>
              <a:rPr lang="en-US" altLang="ko-KR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. 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	</a:t>
            </a:r>
            <a:r>
              <a:rPr lang="ko-KR" altLang="en-US" sz="1200" b="1" spc="-50" dirty="0" err="1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지역사회재투자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_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수혜자수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- </a:t>
            </a:r>
            <a:r>
              <a:rPr lang="ko-KR" altLang="en-US" sz="1050" b="1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지역사회재투자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수혜자 수가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1 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증가할 때 평균적으로 사회적 성과가 </a:t>
            </a:r>
            <a:endParaRPr lang="en-US" altLang="ko-KR" sz="105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  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약 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0.44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점 증가할 것으로 예상됨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pPr marL="342900" lvl="0" indent="-342900"/>
            <a:endParaRPr lang="en-US" altLang="ko-KR" sz="1100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lvl="0" indent="-342900"/>
            <a:r>
              <a:rPr lang="en-US" altLang="ko-KR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5. 	</a:t>
            </a:r>
            <a:r>
              <a:rPr lang="ko-KR" altLang="en-US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취약계층고용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_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저소득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취약계층고용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_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고령자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취약계층고용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_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장애인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</a:p>
          <a:p>
            <a:pPr marL="342900" lvl="0" indent="-342900"/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	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취약계층고용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_</a:t>
            </a:r>
            <a:r>
              <a:rPr lang="ko-KR" altLang="en-US" sz="1200" b="1" spc="-50" dirty="0" err="1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그밖의취약계층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342900" indent="-342900"/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	- </a:t>
            </a:r>
            <a:r>
              <a:rPr lang="ko-KR" altLang="en-US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취약계층고용 인원이 많아질수록 사회적 성과 점수가 증가할 것으로 예상됨</a:t>
            </a:r>
            <a:r>
              <a:rPr lang="en-US" altLang="ko-KR" sz="105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  <a:p>
            <a:pPr lvl="0"/>
            <a:endParaRPr lang="ko-KR" altLang="en-US" sz="1100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눈물 방울 29"/>
          <p:cNvSpPr/>
          <p:nvPr/>
        </p:nvSpPr>
        <p:spPr>
          <a:xfrm>
            <a:off x="8590013" y="5035488"/>
            <a:ext cx="3600400" cy="3645024"/>
          </a:xfrm>
          <a:prstGeom prst="teardrop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눈물 방울 28"/>
          <p:cNvSpPr/>
          <p:nvPr/>
        </p:nvSpPr>
        <p:spPr>
          <a:xfrm>
            <a:off x="-1537642" y="-14990"/>
            <a:ext cx="3600400" cy="3645024"/>
          </a:xfrm>
          <a:prstGeom prst="teardrop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397893" y="2708920"/>
            <a:ext cx="3425505" cy="1207320"/>
            <a:chOff x="8430341" y="4923495"/>
            <a:chExt cx="3425505" cy="120732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0CDAD29-B486-4CB4-B0BA-E497A27FC887}"/>
                </a:ext>
              </a:extLst>
            </p:cNvPr>
            <p:cNvSpPr txBox="1"/>
            <p:nvPr/>
          </p:nvSpPr>
          <p:spPr>
            <a:xfrm>
              <a:off x="8430341" y="4923495"/>
              <a:ext cx="585097" cy="5243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en-US" altLang="ko-KR" sz="3200" spc="-15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06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="" xmlns:a16="http://schemas.microsoft.com/office/drawing/2014/main" id="{C95A0AB0-FEC8-414C-A8F2-834756CEEAA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047846" y="5363970"/>
              <a:ext cx="2808000" cy="1588"/>
            </a:xfrm>
            <a:prstGeom prst="lin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FBCAF56E-ED83-4942-8850-BCF4F1DCA189}"/>
                </a:ext>
              </a:extLst>
            </p:cNvPr>
            <p:cNvSpPr txBox="1"/>
            <p:nvPr/>
          </p:nvSpPr>
          <p:spPr>
            <a:xfrm>
              <a:off x="9047846" y="4931922"/>
              <a:ext cx="593111" cy="3932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ko-KR" altLang="en-US" sz="2400" smtClean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결론</a:t>
              </a:r>
              <a:endParaRPr lang="en-US" altLang="ko-KR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63E799C-500A-485A-AE0C-6AA0EDDC625F}"/>
                </a:ext>
              </a:extLst>
            </p:cNvPr>
            <p:cNvSpPr txBox="1"/>
            <p:nvPr/>
          </p:nvSpPr>
          <p:spPr>
            <a:xfrm>
              <a:off x="9047846" y="5511607"/>
              <a:ext cx="902491" cy="6192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결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론</a:t>
              </a:r>
              <a:endParaRPr lang="en-US" altLang="ko-KR" sz="1600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활용방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안</a:t>
              </a:r>
              <a:endParaRPr lang="ko-KR" altLang="en-US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12F6053A-3767-71E9-FD21-4EE2F1CCFED7}"/>
              </a:ext>
            </a:extLst>
          </p:cNvPr>
          <p:cNvCxnSpPr>
            <a:cxnSpLocks/>
          </p:cNvCxnSpPr>
          <p:nvPr/>
        </p:nvCxnSpPr>
        <p:spPr>
          <a:xfrm>
            <a:off x="442150" y="2076312"/>
            <a:ext cx="5004000" cy="12473"/>
          </a:xfrm>
          <a:prstGeom prst="line">
            <a:avLst/>
          </a:prstGeom>
          <a:ln w="12700">
            <a:solidFill>
              <a:srgbClr val="9B9D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DCDDD7D3-EB01-648C-2BB8-A1D28F38B461}"/>
              </a:ext>
            </a:extLst>
          </p:cNvPr>
          <p:cNvGrpSpPr>
            <a:grpSpLocks/>
          </p:cNvGrpSpPr>
          <p:nvPr/>
        </p:nvGrpSpPr>
        <p:grpSpPr>
          <a:xfrm>
            <a:off x="334566" y="4281451"/>
            <a:ext cx="5004000" cy="1861683"/>
            <a:chOff x="-1513409" y="4943411"/>
            <a:chExt cx="5004638" cy="1861925"/>
          </a:xfrm>
        </p:grpSpPr>
        <p:cxnSp>
          <p:nvCxnSpPr>
            <p:cNvPr id="74" name="직선 연결선 73">
              <a:extLst>
                <a:ext uri="{FF2B5EF4-FFF2-40B4-BE49-F238E27FC236}">
                  <a16:creationId xmlns="" xmlns:a16="http://schemas.microsoft.com/office/drawing/2014/main" id="{18B30710-55A4-AB35-DFD9-144A2D1578DA}"/>
                </a:ext>
              </a:extLst>
            </p:cNvPr>
            <p:cNvCxnSpPr>
              <a:cxnSpLocks/>
            </p:cNvCxnSpPr>
            <p:nvPr/>
          </p:nvCxnSpPr>
          <p:spPr>
            <a:xfrm>
              <a:off x="-1513409" y="5346001"/>
              <a:ext cx="5004638" cy="12475"/>
            </a:xfrm>
            <a:prstGeom prst="line">
              <a:avLst/>
            </a:prstGeom>
            <a:ln w="12700">
              <a:solidFill>
                <a:srgbClr val="9B9D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1E1DB7BC-D662-702E-DE9A-C75B07F29811}"/>
                </a:ext>
              </a:extLst>
            </p:cNvPr>
            <p:cNvSpPr txBox="1">
              <a:spLocks/>
            </p:cNvSpPr>
            <p:nvPr/>
          </p:nvSpPr>
          <p:spPr>
            <a:xfrm>
              <a:off x="-37485" y="4943411"/>
              <a:ext cx="1974850" cy="338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spc="-5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OLS</a:t>
              </a:r>
              <a:r>
                <a:rPr lang="ko-KR" altLang="en-US" sz="1600" b="1" spc="-5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회귀분석</a:t>
              </a:r>
              <a:endParaRPr lang="en-US" altLang="ko-KR" sz="16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6B8E99F2-58F4-8D96-5A8B-67B873DE79F4}"/>
                </a:ext>
              </a:extLst>
            </p:cNvPr>
            <p:cNvSpPr txBox="1">
              <a:spLocks/>
            </p:cNvSpPr>
            <p:nvPr/>
          </p:nvSpPr>
          <p:spPr>
            <a:xfrm>
              <a:off x="-865254" y="5422470"/>
              <a:ext cx="3965042" cy="1382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30000"/>
                </a:lnSpc>
              </a:pPr>
              <a:r>
                <a: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1. </a:t>
              </a:r>
              <a:r>
                <a:rPr lang="ko-KR" altLang="en-US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 성과 점수 증가에 영향을 미치는 요인 확인</a:t>
              </a:r>
              <a:endParaRPr lang="en-US" altLang="ko-KR" sz="105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	1) </a:t>
              </a:r>
              <a:r>
                <a:rPr lang="ko-KR" altLang="en-US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이사회 연간개최횟수</a:t>
              </a:r>
              <a:endParaRPr lang="en-US" altLang="ko-KR" sz="11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	2) </a:t>
              </a:r>
              <a:r>
                <a:rPr lang="ko-KR" altLang="en-US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비취약계층평균임금</a:t>
              </a: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, </a:t>
              </a:r>
              <a:r>
                <a:rPr lang="ko-KR" altLang="en-US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취약계층평균근로시간</a:t>
              </a:r>
              <a:endParaRPr lang="en-US" altLang="ko-KR" sz="11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	</a:t>
              </a: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3) </a:t>
              </a:r>
              <a:r>
                <a:rPr lang="ko-KR" altLang="en-US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지역사회재투자 수혜자 수</a:t>
              </a:r>
              <a:endParaRPr lang="en-US" altLang="ko-KR" sz="11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2. </a:t>
              </a:r>
              <a:r>
                <a:rPr lang="ko-KR" altLang="en-US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 </a:t>
              </a:r>
              <a:r>
                <a:rPr lang="ko-KR" altLang="en-US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성과 </a:t>
              </a:r>
              <a:r>
                <a:rPr lang="ko-KR" altLang="en-US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점수 감소에 영향을 미치는 요인 확인</a:t>
              </a:r>
              <a:endParaRPr lang="en-US" altLang="ko-KR" sz="105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	</a:t>
              </a: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1) </a:t>
              </a:r>
              <a:r>
                <a:rPr lang="ko-KR" altLang="en-US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비취약계층평균근로시간</a:t>
              </a:r>
              <a:endParaRPr lang="en-US" altLang="ko-KR" sz="105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="" xmlns:a16="http://schemas.microsoft.com/office/drawing/2014/main" id="{57217B66-454A-CDD6-5DC3-C8C65BF7BF76}"/>
              </a:ext>
            </a:extLst>
          </p:cNvPr>
          <p:cNvGrpSpPr>
            <a:grpSpLocks/>
          </p:cNvGrpSpPr>
          <p:nvPr/>
        </p:nvGrpSpPr>
        <p:grpSpPr>
          <a:xfrm>
            <a:off x="6634838" y="4281454"/>
            <a:ext cx="5004000" cy="1871681"/>
            <a:chOff x="7589545" y="4943414"/>
            <a:chExt cx="5004652" cy="1871924"/>
          </a:xfrm>
        </p:grpSpPr>
        <p:cxnSp>
          <p:nvCxnSpPr>
            <p:cNvPr id="66" name="직선 연결선 65">
              <a:extLst>
                <a:ext uri="{FF2B5EF4-FFF2-40B4-BE49-F238E27FC236}">
                  <a16:creationId xmlns="" xmlns:a16="http://schemas.microsoft.com/office/drawing/2014/main" id="{B9C4B564-FEC2-48B2-2FBF-BB4C0844D2B2}"/>
                </a:ext>
              </a:extLst>
            </p:cNvPr>
            <p:cNvCxnSpPr>
              <a:cxnSpLocks/>
            </p:cNvCxnSpPr>
            <p:nvPr/>
          </p:nvCxnSpPr>
          <p:spPr>
            <a:xfrm>
              <a:off x="7589545" y="5346002"/>
              <a:ext cx="5004652" cy="12475"/>
            </a:xfrm>
            <a:prstGeom prst="line">
              <a:avLst/>
            </a:prstGeom>
            <a:ln w="12700">
              <a:solidFill>
                <a:srgbClr val="9B9D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그룹 66">
              <a:extLst>
                <a:ext uri="{FF2B5EF4-FFF2-40B4-BE49-F238E27FC236}">
                  <a16:creationId xmlns="" xmlns:a16="http://schemas.microsoft.com/office/drawing/2014/main" id="{53E509E3-CA1F-4898-DDF4-88E797D0ABED}"/>
                </a:ext>
              </a:extLst>
            </p:cNvPr>
            <p:cNvGrpSpPr>
              <a:grpSpLocks/>
            </p:cNvGrpSpPr>
            <p:nvPr/>
          </p:nvGrpSpPr>
          <p:grpSpPr>
            <a:xfrm>
              <a:off x="8453754" y="4943414"/>
              <a:ext cx="3744904" cy="1871924"/>
              <a:chOff x="8453754" y="2687054"/>
              <a:chExt cx="3744904" cy="1871924"/>
            </a:xfrm>
          </p:grpSpPr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532283D6-10E2-F8A2-E54D-78272E04EB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1905" y="2687054"/>
                <a:ext cx="2808678" cy="33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spc="-5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Bold" pitchFamily="18" charset="-127"/>
                    <a:ea typeface="CJ ONLYONE Bold" pitchFamily="18" charset="-127"/>
                  </a:rPr>
                  <a:t>GBM </a:t>
                </a:r>
                <a:r>
                  <a:rPr lang="ko-KR" altLang="en-US" sz="1600" b="1" spc="-5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Bold" pitchFamily="18" charset="-127"/>
                    <a:ea typeface="CJ ONLYONE Bold" pitchFamily="18" charset="-127"/>
                  </a:rPr>
                  <a:t>예측 모델 분석</a:t>
                </a:r>
                <a:endParaRPr lang="en-US" altLang="ko-KR" sz="16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110FA3EC-078D-4AEF-CC59-029915AB6B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3754" y="3166109"/>
                <a:ext cx="3744904" cy="1392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1.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사회적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성과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점수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증가에 영향을 미치는 요인 확인</a:t>
                </a:r>
                <a:endPara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endParaRPr>
              </a:p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	</a:t>
                </a: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1</a:t>
                </a: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) 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비취약계층 평균근로시간이 낮을 때 높은 사회적 </a:t>
                </a:r>
                <a:endPara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endParaRPr>
              </a:p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 </a:t>
                </a: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         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성과 점수를 예측함</a:t>
                </a: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.</a:t>
                </a:r>
              </a:p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2.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사회적 성과 점수 감소에 영향을 미치는 요인 확인</a:t>
                </a:r>
                <a:endPara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endParaRPr>
              </a:p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	</a:t>
                </a: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1) 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기타</a:t>
                </a: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_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임원의 수치가 높을 때 낮은 사회적 성과 점수를 </a:t>
                </a:r>
                <a:endPara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endParaRPr>
              </a:p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	   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예측함</a:t>
                </a: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.</a:t>
                </a:r>
                <a:endPara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endParaRPr>
              </a:p>
            </p:txBody>
          </p:sp>
        </p:grpSp>
      </p:grp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44A65052-6E5E-4D51-3CD4-17D813B32B46}"/>
              </a:ext>
            </a:extLst>
          </p:cNvPr>
          <p:cNvSpPr/>
          <p:nvPr/>
        </p:nvSpPr>
        <p:spPr>
          <a:xfrm>
            <a:off x="4340197" y="1952408"/>
            <a:ext cx="3293139" cy="3293139"/>
          </a:xfrm>
          <a:prstGeom prst="ellipse">
            <a:avLst/>
          </a:prstGeom>
          <a:solidFill>
            <a:srgbClr val="EBEB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J ONLYONE Medium" panose="02020603020101020101" pitchFamily="18" charset="-127"/>
              <a:ea typeface="CJ ONLYONE Medium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7DA5A351-156E-1895-D16E-3ABE03833E5D}"/>
              </a:ext>
            </a:extLst>
          </p:cNvPr>
          <p:cNvSpPr/>
          <p:nvPr/>
        </p:nvSpPr>
        <p:spPr>
          <a:xfrm>
            <a:off x="4672487" y="2284699"/>
            <a:ext cx="2628558" cy="2628558"/>
          </a:xfrm>
          <a:prstGeom prst="ellipse">
            <a:avLst/>
          </a:prstGeom>
          <a:solidFill>
            <a:srgbClr val="255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4000"/>
              </a:lnSpc>
            </a:pPr>
            <a:r>
              <a:rPr lang="ko-KR" altLang="en-US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rPr>
              <a:t>사회적 기업</a:t>
            </a:r>
            <a:endParaRPr lang="en-US" altLang="ko-KR" sz="2400" b="1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J ONLYONE Medium" panose="02020603020101020101" pitchFamily="18" charset="-127"/>
              <a:ea typeface="CJ ONLYONE Medium" panose="02020603020101020101" pitchFamily="18" charset="-127"/>
            </a:endParaRPr>
          </a:p>
          <a:p>
            <a:pPr algn="ctr">
              <a:lnSpc>
                <a:spcPct val="114000"/>
              </a:lnSpc>
            </a:pPr>
            <a:r>
              <a:rPr lang="ko-KR" altLang="en-US" sz="2400" b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rPr>
              <a:t>성과</a:t>
            </a:r>
            <a:endParaRPr lang="ko-KR" altLang="en-US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CJ ONLYONE Medium" panose="02020603020101020101" pitchFamily="18" charset="-127"/>
              <a:ea typeface="CJ ONLYONE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FB9EC1D1-A818-79AF-18F5-0335468FEBF2}"/>
              </a:ext>
            </a:extLst>
          </p:cNvPr>
          <p:cNvGrpSpPr>
            <a:grpSpLocks/>
          </p:cNvGrpSpPr>
          <p:nvPr/>
        </p:nvGrpSpPr>
        <p:grpSpPr>
          <a:xfrm>
            <a:off x="6645247" y="1615056"/>
            <a:ext cx="5606215" cy="1898489"/>
            <a:chOff x="8722680" y="4906603"/>
            <a:chExt cx="5606942" cy="1898735"/>
          </a:xfrm>
        </p:grpSpPr>
        <p:cxnSp>
          <p:nvCxnSpPr>
            <p:cNvPr id="3" name="직선 연결선 2">
              <a:extLst>
                <a:ext uri="{FF2B5EF4-FFF2-40B4-BE49-F238E27FC236}">
                  <a16:creationId xmlns="" xmlns:a16="http://schemas.microsoft.com/office/drawing/2014/main" id="{12F6053A-3767-71E9-FD21-4EE2F1CCFED7}"/>
                </a:ext>
              </a:extLst>
            </p:cNvPr>
            <p:cNvCxnSpPr>
              <a:cxnSpLocks/>
            </p:cNvCxnSpPr>
            <p:nvPr/>
          </p:nvCxnSpPr>
          <p:spPr>
            <a:xfrm>
              <a:off x="8722680" y="5346009"/>
              <a:ext cx="5004649" cy="12475"/>
            </a:xfrm>
            <a:prstGeom prst="line">
              <a:avLst/>
            </a:prstGeom>
            <a:ln w="12700">
              <a:solidFill>
                <a:srgbClr val="9B9DA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4BA5A809-F47F-A4B3-3B0E-BC50BE72AB73}"/>
                </a:ext>
              </a:extLst>
            </p:cNvPr>
            <p:cNvGrpSpPr>
              <a:grpSpLocks/>
            </p:cNvGrpSpPr>
            <p:nvPr/>
          </p:nvGrpSpPr>
          <p:grpSpPr>
            <a:xfrm>
              <a:off x="9576478" y="4906603"/>
              <a:ext cx="4753144" cy="1898735"/>
              <a:chOff x="9576478" y="2650243"/>
              <a:chExt cx="4753144" cy="1898735"/>
            </a:xfrm>
          </p:grpSpPr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B6536A64-5231-F3EE-DF7E-3E6C23CEEA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24634" y="2650243"/>
                <a:ext cx="1974850" cy="33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b="1" spc="-5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Bold" pitchFamily="18" charset="-127"/>
                    <a:ea typeface="CJ ONLYONE Bold" pitchFamily="18" charset="-127"/>
                  </a:rPr>
                  <a:t>클러스터링</a:t>
                </a:r>
                <a:endParaRPr lang="en-US" altLang="ko-KR" sz="1600" b="1" spc="-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BFCCA116-A70B-7113-B4E4-7AC257C25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76478" y="3166113"/>
                <a:ext cx="4753144" cy="1382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1.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투자에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적합한 기업 도출 및 투자자별 투자 기업</a:t>
                </a: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Cluster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추천</a:t>
                </a:r>
                <a:endPara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endParaRPr>
              </a:p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2.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사회적 기업의 가치 판단 기준 탐색</a:t>
                </a:r>
                <a:endPara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endParaRPr>
              </a:p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	1)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안전 투자 희망시 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기업 규모가 최소 </a:t>
                </a: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40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명 이상인 기업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을 대상으로 고려</a:t>
                </a:r>
                <a:endPara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endParaRPr>
              </a:p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	2) 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취약계층 고용비율이 최소 </a:t>
                </a:r>
                <a:r>
                  <a:rPr lang="en-US" altLang="ko-KR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42% 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이상인 기업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이 </a:t>
                </a: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‘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일자리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창출</a:t>
                </a: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’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측면에서</a:t>
                </a:r>
                <a:endPara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endParaRPr>
              </a:p>
              <a:p>
                <a:pPr marL="228600" indent="-228600">
                  <a:lnSpc>
                    <a:spcPct val="130000"/>
                  </a:lnSpc>
                </a:pP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	   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유의미한 사회적 가치를 창출하는 것으로 판단</a:t>
                </a:r>
                <a:endPara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endParaRPr>
              </a:p>
              <a:p>
                <a:pPr marL="228600" indent="-228600">
                  <a:lnSpc>
                    <a:spcPct val="130000"/>
                  </a:lnSpc>
                </a:pP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 </a:t>
                </a:r>
                <a:r>
                  <a:rPr lang="en-US" altLang="ko-KR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	3) </a:t>
                </a:r>
                <a:r>
                  <a:rPr lang="ko-KR" altLang="en-US" sz="105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2"/>
                    </a:solidFill>
                    <a:latin typeface="CJ ONLYONE Medium" pitchFamily="18" charset="-127"/>
                    <a:ea typeface="CJ ONLYONE Medium" pitchFamily="18" charset="-127"/>
                  </a:rPr>
                  <a:t>기존 </a:t>
                </a:r>
                <a:r>
                  <a:rPr lang="ko-KR" altLang="en-US" sz="1100" b="1" spc="-5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070C0"/>
                    </a:solidFill>
                    <a:latin typeface="CJ ONLYONE Medium" pitchFamily="18" charset="-127"/>
                    <a:ea typeface="CJ ONLYONE Medium" pitchFamily="18" charset="-127"/>
                  </a:rPr>
                  <a:t>지원 금액이 많을수록 안정적인 기업</a:t>
                </a:r>
                <a:endParaRPr lang="ko-KR" altLang="en-US" sz="1050" b="1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585097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06</a:t>
            </a:r>
            <a:endParaRPr lang="en-US" altLang="ko-KR" sz="3200" spc="-15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593111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결론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4BA5A809-F47F-A4B3-3B0E-BC50BE72AB73}"/>
              </a:ext>
            </a:extLst>
          </p:cNvPr>
          <p:cNvGrpSpPr>
            <a:grpSpLocks/>
          </p:cNvGrpSpPr>
          <p:nvPr/>
        </p:nvGrpSpPr>
        <p:grpSpPr>
          <a:xfrm>
            <a:off x="993840" y="1636540"/>
            <a:ext cx="4813334" cy="1908916"/>
            <a:chOff x="7329962" y="2649823"/>
            <a:chExt cx="4813951" cy="1909170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B6536A64-5231-F3EE-DF7E-3E6C23CEEA30}"/>
                </a:ext>
              </a:extLst>
            </p:cNvPr>
            <p:cNvSpPr txBox="1">
              <a:spLocks/>
            </p:cNvSpPr>
            <p:nvPr/>
          </p:nvSpPr>
          <p:spPr>
            <a:xfrm>
              <a:off x="7642410" y="2649823"/>
              <a:ext cx="2478967" cy="338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b="1" spc="-5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성과 등급별 시각화 분석</a:t>
              </a:r>
              <a:endParaRPr lang="en-US" altLang="ko-KR" sz="1600" b="1" spc="-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BFCCA116-A70B-7113-B4E4-7AC257C25594}"/>
                </a:ext>
              </a:extLst>
            </p:cNvPr>
            <p:cNvSpPr txBox="1">
              <a:spLocks/>
            </p:cNvSpPr>
            <p:nvPr/>
          </p:nvSpPr>
          <p:spPr>
            <a:xfrm>
              <a:off x="7329962" y="3166119"/>
              <a:ext cx="4813951" cy="1392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30000"/>
                </a:lnSpc>
              </a:pPr>
              <a:r>
                <a: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1. </a:t>
              </a:r>
              <a:r>
                <a:rPr lang="ko-KR" altLang="en-US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 성과</a:t>
              </a:r>
              <a:endParaRPr lang="en-US" altLang="ko-KR" sz="105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	</a:t>
              </a: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1) </a:t>
              </a:r>
              <a:r>
                <a:rPr lang="ko-KR" altLang="en-US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등급이 높아질수록 평균임금 상승</a:t>
              </a:r>
              <a:endParaRPr lang="en-US" altLang="ko-KR" sz="11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	</a:t>
              </a: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2) </a:t>
              </a:r>
              <a:r>
                <a:rPr lang="ko-KR" altLang="en-US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높은 등급일 수록 취약계층 고용률이 증가함</a:t>
              </a: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.</a:t>
              </a:r>
              <a:endParaRPr lang="en-US" altLang="ko-KR" sz="11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2. </a:t>
              </a:r>
              <a:r>
                <a:rPr lang="ko-KR" altLang="en-US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경제적성과</a:t>
              </a:r>
              <a:endParaRPr lang="en-US" altLang="ko-KR" sz="105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05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	</a:t>
              </a: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1) </a:t>
              </a:r>
              <a:r>
                <a:rPr lang="ko-KR" altLang="en-US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등급이 높아질수록 근로자 처우개선금액과 </a:t>
              </a:r>
              <a:endParaRPr lang="en-US" altLang="ko-KR" sz="11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28600" indent="-228600">
                <a:lnSpc>
                  <a:spcPct val="130000"/>
                </a:lnSpc>
              </a:pP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	 </a:t>
              </a: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   </a:t>
              </a:r>
              <a:r>
                <a:rPr lang="ko-KR" altLang="en-US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일자리창출금액이 정비례함</a:t>
              </a:r>
              <a:r>
                <a:rPr lang="en-US" altLang="ko-KR" sz="1100" b="1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3750747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눈물 방울 29"/>
          <p:cNvSpPr/>
          <p:nvPr/>
        </p:nvSpPr>
        <p:spPr>
          <a:xfrm>
            <a:off x="8590013" y="5035488"/>
            <a:ext cx="3600400" cy="3645024"/>
          </a:xfrm>
          <a:prstGeom prst="teardrop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222998" y="2780928"/>
            <a:ext cx="3425505" cy="1228287"/>
            <a:chOff x="3965533" y="2696872"/>
            <a:chExt cx="3425505" cy="1228287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0CDAD29-B486-4CB4-B0BA-E497A27FC887}"/>
                </a:ext>
              </a:extLst>
            </p:cNvPr>
            <p:cNvSpPr txBox="1"/>
            <p:nvPr/>
          </p:nvSpPr>
          <p:spPr>
            <a:xfrm>
              <a:off x="3965533" y="2696872"/>
              <a:ext cx="490519" cy="5243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en-US" altLang="ko-KR" sz="3200" spc="-15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01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C95A0AB0-FEC8-414C-A8F2-834756CEEAA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83038" y="3137347"/>
              <a:ext cx="2808000" cy="1588"/>
            </a:xfrm>
            <a:prstGeom prst="lin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FBCAF56E-ED83-4942-8850-BCF4F1DCA189}"/>
                </a:ext>
              </a:extLst>
            </p:cNvPr>
            <p:cNvSpPr txBox="1"/>
            <p:nvPr/>
          </p:nvSpPr>
          <p:spPr>
            <a:xfrm>
              <a:off x="4583038" y="2705299"/>
              <a:ext cx="1901161" cy="3932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ko-KR" altLang="en-US" sz="2400" smtClean="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프로젝트 소개</a:t>
              </a:r>
              <a:endParaRPr lang="en-US" altLang="ko-KR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63E799C-500A-485A-AE0C-6AA0EDDC625F}"/>
                </a:ext>
              </a:extLst>
            </p:cNvPr>
            <p:cNvSpPr txBox="1"/>
            <p:nvPr/>
          </p:nvSpPr>
          <p:spPr>
            <a:xfrm>
              <a:off x="4583038" y="3284984"/>
              <a:ext cx="2010166" cy="6401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프로젝트 배경 및 목적</a:t>
              </a:r>
              <a:endParaRPr lang="en-US" altLang="ko-KR" sz="16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프로젝트 진행 절차</a:t>
              </a:r>
            </a:p>
          </p:txBody>
        </p:sp>
      </p:grpSp>
      <p:sp>
        <p:nvSpPr>
          <p:cNvPr id="29" name="눈물 방울 28"/>
          <p:cNvSpPr/>
          <p:nvPr/>
        </p:nvSpPr>
        <p:spPr>
          <a:xfrm>
            <a:off x="-1537642" y="-14990"/>
            <a:ext cx="3600400" cy="3645024"/>
          </a:xfrm>
          <a:prstGeom prst="teardrop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585097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593111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결론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1774726" y="620688"/>
            <a:ext cx="695703" cy="2617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활용방안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B48AD1E9-A0D4-C672-38F1-2FE243E96532}"/>
              </a:ext>
            </a:extLst>
          </p:cNvPr>
          <p:cNvGrpSpPr/>
          <p:nvPr/>
        </p:nvGrpSpPr>
        <p:grpSpPr>
          <a:xfrm>
            <a:off x="842130" y="1484784"/>
            <a:ext cx="10506152" cy="1296144"/>
            <a:chOff x="831090" y="1136048"/>
            <a:chExt cx="10506152" cy="1296144"/>
          </a:xfrm>
        </p:grpSpPr>
        <p:sp>
          <p:nvSpPr>
            <p:cNvPr id="2" name="모서리가 둥근 직사각형 39">
              <a:extLst>
                <a:ext uri="{FF2B5EF4-FFF2-40B4-BE49-F238E27FC236}">
                  <a16:creationId xmlns="" xmlns:a16="http://schemas.microsoft.com/office/drawing/2014/main" id="{27A3620D-ABE6-ADF7-90B7-C0457E4D55E8}"/>
                </a:ext>
              </a:extLst>
            </p:cNvPr>
            <p:cNvSpPr/>
            <p:nvPr/>
          </p:nvSpPr>
          <p:spPr>
            <a:xfrm>
              <a:off x="1767194" y="1250568"/>
              <a:ext cx="9433048" cy="1080120"/>
            </a:xfrm>
            <a:prstGeom prst="round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="" xmlns:a16="http://schemas.microsoft.com/office/drawing/2014/main" id="{7EEE7EFB-F79E-5F88-1EF2-C065757A4E87}"/>
                </a:ext>
              </a:extLst>
            </p:cNvPr>
            <p:cNvSpPr/>
            <p:nvPr/>
          </p:nvSpPr>
          <p:spPr>
            <a:xfrm>
              <a:off x="831090" y="1136048"/>
              <a:ext cx="1368152" cy="1296144"/>
            </a:xfrm>
            <a:prstGeom prst="ellipse">
              <a:avLst/>
            </a:prstGeom>
            <a:solidFill>
              <a:srgbClr val="25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J ONLYONE Bold" pitchFamily="18" charset="-127"/>
                  <a:ea typeface="CJ ONLYONE Bold" pitchFamily="18" charset="-127"/>
                </a:rPr>
                <a:t>평가</a:t>
              </a:r>
              <a:endParaRPr lang="en-US" altLang="ko-KR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endParaRPr>
            </a:p>
            <a:p>
              <a:pPr algn="ctr"/>
              <a:r>
                <a:rPr lang="ko-KR" altLang="en-US" b="1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J ONLYONE Bold" pitchFamily="18" charset="-127"/>
                  <a:ea typeface="CJ ONLYONE Bold" pitchFamily="18" charset="-127"/>
                </a:rPr>
                <a:t>지표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D8292B7F-238B-FDB1-0A97-1C136E17BCE5}"/>
                </a:ext>
              </a:extLst>
            </p:cNvPr>
            <p:cNvSpPr txBox="1"/>
            <p:nvPr/>
          </p:nvSpPr>
          <p:spPr>
            <a:xfrm>
              <a:off x="2264234" y="1374719"/>
              <a:ext cx="907300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평가 기준을 세워 사회적 기업의 경제적 </a:t>
              </a:r>
              <a:r>
                <a:rPr lang="en-US" altLang="ko-KR" sz="16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/ </a:t>
              </a:r>
              <a:r>
                <a:rPr lang="ko-KR" altLang="en-US" sz="16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사회적 가치를 정량적으로 측정</a:t>
              </a:r>
              <a:endParaRPr lang="en-US" altLang="ko-KR" sz="16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평가자에 따른 측정 결과 차이 방지</a:t>
              </a:r>
              <a:endParaRPr lang="en-US" altLang="ko-KR" sz="14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지표 통해 사회적 기업의 가치를 정량적으로 산출 가능</a:t>
              </a:r>
              <a:endParaRPr lang="en-US" altLang="ko-KR" sz="14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F0E22D84-1AFD-303E-CCAD-05CDA47EE079}"/>
              </a:ext>
            </a:extLst>
          </p:cNvPr>
          <p:cNvGrpSpPr/>
          <p:nvPr/>
        </p:nvGrpSpPr>
        <p:grpSpPr>
          <a:xfrm>
            <a:off x="842130" y="3144798"/>
            <a:ext cx="10506152" cy="1296144"/>
            <a:chOff x="831090" y="1136048"/>
            <a:chExt cx="10506152" cy="1296144"/>
          </a:xfrm>
        </p:grpSpPr>
        <p:sp>
          <p:nvSpPr>
            <p:cNvPr id="8" name="모서리가 둥근 직사각형 39">
              <a:extLst>
                <a:ext uri="{FF2B5EF4-FFF2-40B4-BE49-F238E27FC236}">
                  <a16:creationId xmlns="" xmlns:a16="http://schemas.microsoft.com/office/drawing/2014/main" id="{E4C71804-C297-6F93-B644-2D882815D208}"/>
                </a:ext>
              </a:extLst>
            </p:cNvPr>
            <p:cNvSpPr/>
            <p:nvPr/>
          </p:nvSpPr>
          <p:spPr>
            <a:xfrm>
              <a:off x="1767194" y="1250568"/>
              <a:ext cx="9433048" cy="1080120"/>
            </a:xfrm>
            <a:prstGeom prst="round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3A524371-43D1-B7D0-FC3C-CE27048B7161}"/>
                </a:ext>
              </a:extLst>
            </p:cNvPr>
            <p:cNvSpPr/>
            <p:nvPr/>
          </p:nvSpPr>
          <p:spPr>
            <a:xfrm>
              <a:off x="831090" y="1136048"/>
              <a:ext cx="1368152" cy="1296144"/>
            </a:xfrm>
            <a:prstGeom prst="ellipse">
              <a:avLst/>
            </a:prstGeom>
            <a:solidFill>
              <a:srgbClr val="25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J ONLYONE Bold" pitchFamily="18" charset="-127"/>
                  <a:ea typeface="CJ ONLYONE Bold" pitchFamily="18" charset="-127"/>
                </a:rPr>
                <a:t>지표 </a:t>
              </a:r>
              <a:endParaRPr lang="en-US" altLang="ko-KR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endParaRPr>
            </a:p>
            <a:p>
              <a:pPr algn="ctr"/>
              <a:r>
                <a:rPr lang="ko-KR" altLang="en-US" b="1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J ONLYONE Bold" pitchFamily="18" charset="-127"/>
                  <a:ea typeface="CJ ONLYONE Bold" pitchFamily="18" charset="-127"/>
                </a:rPr>
                <a:t>기반 </a:t>
              </a:r>
              <a:endParaRPr lang="en-US" altLang="ko-KR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endParaRPr>
            </a:p>
            <a:p>
              <a:pPr algn="ctr"/>
              <a:r>
                <a:rPr lang="ko-KR" altLang="en-US" b="1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J ONLYONE Bold" pitchFamily="18" charset="-127"/>
                  <a:ea typeface="CJ ONLYONE Bold" pitchFamily="18" charset="-127"/>
                </a:rPr>
                <a:t>등급화</a:t>
              </a:r>
              <a:endParaRPr lang="ko-KR" altLang="en-US" sz="20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B932A68-5D8D-7451-C03E-8E8090E3A437}"/>
                </a:ext>
              </a:extLst>
            </p:cNvPr>
            <p:cNvSpPr txBox="1"/>
            <p:nvPr/>
          </p:nvSpPr>
          <p:spPr>
            <a:xfrm>
              <a:off x="2264234" y="1513629"/>
              <a:ext cx="90730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지표 점수 기반으로 사회적 기업의 등급 분류</a:t>
              </a:r>
              <a:endParaRPr lang="en-US" altLang="ko-KR" sz="16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50" smtClean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등급을</a:t>
              </a:r>
              <a:r>
                <a:rPr lang="en-US" altLang="ko-KR" sz="1400" b="1" spc="-50" smtClean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 </a:t>
              </a:r>
              <a:r>
                <a:rPr lang="ko-KR" altLang="en-US" sz="1400" b="1" spc="-50" smtClean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통해 사회적 기업에 대한 직관적 이해 가능</a:t>
              </a:r>
              <a:endParaRPr lang="en-US" altLang="ko-KR" sz="14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6D776302-3CF0-1E15-BC5E-56958FC1E9B5}"/>
              </a:ext>
            </a:extLst>
          </p:cNvPr>
          <p:cNvGrpSpPr/>
          <p:nvPr/>
        </p:nvGrpSpPr>
        <p:grpSpPr>
          <a:xfrm>
            <a:off x="842130" y="4805495"/>
            <a:ext cx="10506152" cy="1296144"/>
            <a:chOff x="831090" y="1136048"/>
            <a:chExt cx="10506152" cy="1296144"/>
          </a:xfrm>
        </p:grpSpPr>
        <p:sp>
          <p:nvSpPr>
            <p:cNvPr id="27" name="모서리가 둥근 직사각형 39">
              <a:extLst>
                <a:ext uri="{FF2B5EF4-FFF2-40B4-BE49-F238E27FC236}">
                  <a16:creationId xmlns="" xmlns:a16="http://schemas.microsoft.com/office/drawing/2014/main" id="{318895BA-F8C9-23EB-670E-89F94E29C9EA}"/>
                </a:ext>
              </a:extLst>
            </p:cNvPr>
            <p:cNvSpPr/>
            <p:nvPr/>
          </p:nvSpPr>
          <p:spPr>
            <a:xfrm>
              <a:off x="1767194" y="1250568"/>
              <a:ext cx="9433048" cy="1080120"/>
            </a:xfrm>
            <a:prstGeom prst="round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A7EC4556-A489-BE47-9379-DDA1107DE107}"/>
                </a:ext>
              </a:extLst>
            </p:cNvPr>
            <p:cNvSpPr/>
            <p:nvPr/>
          </p:nvSpPr>
          <p:spPr>
            <a:xfrm>
              <a:off x="831090" y="1136048"/>
              <a:ext cx="1368152" cy="1296144"/>
            </a:xfrm>
            <a:prstGeom prst="ellipse">
              <a:avLst/>
            </a:prstGeom>
            <a:solidFill>
              <a:srgbClr val="255A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J ONLYONE Bold" pitchFamily="18" charset="-127"/>
                  <a:ea typeface="CJ ONLYONE Bold" pitchFamily="18" charset="-127"/>
                </a:rPr>
                <a:t>지표</a:t>
              </a:r>
              <a:endParaRPr lang="en-US" altLang="ko-KR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endParaRPr>
            </a:p>
            <a:p>
              <a:pPr algn="ctr"/>
              <a:r>
                <a:rPr lang="ko-KR" altLang="en-US" b="1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J ONLYONE Bold" pitchFamily="18" charset="-127"/>
                  <a:ea typeface="CJ ONLYONE Bold" pitchFamily="18" charset="-127"/>
                </a:rPr>
                <a:t>예측</a:t>
              </a:r>
              <a:endParaRPr lang="en-US" altLang="ko-KR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endParaRPr>
            </a:p>
            <a:p>
              <a:pPr algn="ctr"/>
              <a:r>
                <a:rPr lang="ko-KR" altLang="en-US" b="1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CJ ONLYONE Bold" pitchFamily="18" charset="-127"/>
                  <a:ea typeface="CJ ONLYONE Bold" pitchFamily="18" charset="-127"/>
                </a:rPr>
                <a:t>모델</a:t>
              </a:r>
              <a:endParaRPr lang="ko-KR" altLang="en-US" sz="20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A57823C-409C-E8E6-EB04-CAED5F71E79E}"/>
                </a:ext>
              </a:extLst>
            </p:cNvPr>
            <p:cNvSpPr txBox="1"/>
            <p:nvPr/>
          </p:nvSpPr>
          <p:spPr>
            <a:xfrm>
              <a:off x="2264234" y="1298185"/>
              <a:ext cx="907300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CJ ONLYONE Medium" pitchFamily="18" charset="-127"/>
                  <a:ea typeface="CJ ONLYONE Medium" pitchFamily="18" charset="-127"/>
                </a:rPr>
                <a:t>데이터 기반 성과 지표 점수 예측 모델 개발 </a:t>
              </a:r>
              <a:endParaRPr lang="en-US" altLang="ko-KR" sz="16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사회적기업 </a:t>
              </a:r>
              <a:r>
                <a:rPr lang="en-US" altLang="ko-KR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– </a:t>
              </a: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자체적 성과 점검에 활용</a:t>
              </a:r>
              <a:endParaRPr lang="en-US" altLang="ko-KR" sz="14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투자자 </a:t>
              </a:r>
              <a:r>
                <a:rPr lang="en-US" altLang="ko-KR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– </a:t>
              </a: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사회적 </a:t>
              </a:r>
              <a:r>
                <a:rPr lang="en-US" altLang="ko-KR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/ </a:t>
              </a: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경제적 가치를 함께 고려한 효율적 투자를 위한 참고자료로 활용</a:t>
              </a:r>
              <a:endParaRPr lang="en-US" altLang="ko-KR" sz="14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사회적기업의 가치창출 제고 및 우수기업과 외부 공공</a:t>
              </a:r>
              <a:r>
                <a:rPr lang="en-US" altLang="ko-KR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/</a:t>
              </a: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CJ ONLYONE Medium" pitchFamily="18" charset="-127"/>
                  <a:ea typeface="CJ ONLYONE Medium" pitchFamily="18" charset="-127"/>
                </a:rPr>
                <a:t>민간기관과의 사업연계에 활용</a:t>
              </a:r>
              <a:endParaRPr lang="en-US" altLang="ko-KR" sz="14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490519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1901161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프로젝트 소개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3071151" y="620688"/>
            <a:ext cx="1708801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프로젝트 배경 및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목적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846734" y="2160620"/>
            <a:ext cx="9433048" cy="1080120"/>
          </a:xfrm>
          <a:prstGeom prst="roundRect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10630" y="2046100"/>
            <a:ext cx="1368152" cy="1296144"/>
          </a:xfrm>
          <a:prstGeom prst="ellipse">
            <a:avLst/>
          </a:prstGeom>
          <a:solidFill>
            <a:srgbClr val="255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rPr>
              <a:t>추진 </a:t>
            </a:r>
            <a:endParaRPr lang="en-US" altLang="ko-KR" sz="2000" b="1" spc="-1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J ONLYONE Bold" pitchFamily="18" charset="-127"/>
              <a:ea typeface="CJ ONLYONE Bold" pitchFamily="18" charset="-127"/>
            </a:endParaRPr>
          </a:p>
          <a:p>
            <a:pPr algn="ctr"/>
            <a:r>
              <a:rPr lang="ko-KR" altLang="en-US" sz="20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rPr>
              <a:t>목적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0790" y="2354184"/>
            <a:ext cx="950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기존 정성적 요소로 평가되었던 사회적 가치 창출 성과를 정량적 요소로 평가하여 평가의 주관적인 요소를 줄이기 위함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사회적경제분야의 지원사업 대상 기업 </a:t>
            </a:r>
            <a:r>
              <a:rPr lang="ko-KR" altLang="en-US" sz="1200" b="1" spc="-50" dirty="0" err="1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선정시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기업 가치 측정도구 또는 심사 참고자료로 활용되도록 하기 위함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881134" y="3789040"/>
            <a:ext cx="1368152" cy="1296144"/>
          </a:xfrm>
          <a:prstGeom prst="ellipse">
            <a:avLst/>
          </a:prstGeom>
          <a:solidFill>
            <a:srgbClr val="255A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rPr>
              <a:t>추진 </a:t>
            </a:r>
            <a:endParaRPr lang="en-US" altLang="ko-KR" sz="2000" b="1" spc="-15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CJ ONLYONE Bold" pitchFamily="18" charset="-127"/>
              <a:ea typeface="CJ ONLYONE Bold" pitchFamily="18" charset="-127"/>
            </a:endParaRPr>
          </a:p>
          <a:p>
            <a:pPr algn="ctr"/>
            <a:r>
              <a:rPr lang="ko-KR" altLang="en-US" sz="20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CJ ONLYONE Bold" pitchFamily="18" charset="-127"/>
                <a:ea typeface="CJ ONLYONE Bold" pitchFamily="18" charset="-127"/>
              </a:rPr>
              <a:t>방향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0E72A6A-1A79-DD71-B000-3D2DD5A22A5D}"/>
              </a:ext>
            </a:extLst>
          </p:cNvPr>
          <p:cNvGrpSpPr/>
          <p:nvPr/>
        </p:nvGrpSpPr>
        <p:grpSpPr>
          <a:xfrm>
            <a:off x="2409361" y="3913085"/>
            <a:ext cx="2520280" cy="956075"/>
            <a:chOff x="2409361" y="3841077"/>
            <a:chExt cx="2520280" cy="956075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2409361" y="3841077"/>
              <a:ext cx="2520280" cy="956075"/>
            </a:xfrm>
            <a:prstGeom prst="round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97393" y="4088282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 기업 </a:t>
              </a:r>
              <a:endPara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algn="ctr"/>
              <a:r>
                <a:rPr lang="ko-KR" altLang="en-US" sz="12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경영공시 데이터</a:t>
              </a:r>
              <a:endPara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94AAC1D1-5A0D-A875-3403-71BFDF74A8A6}"/>
              </a:ext>
            </a:extLst>
          </p:cNvPr>
          <p:cNvGrpSpPr/>
          <p:nvPr/>
        </p:nvGrpSpPr>
        <p:grpSpPr>
          <a:xfrm>
            <a:off x="5543805" y="3913085"/>
            <a:ext cx="2520000" cy="956075"/>
            <a:chOff x="5543805" y="3841077"/>
            <a:chExt cx="2520000" cy="956075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543805" y="3841077"/>
              <a:ext cx="2520000" cy="956075"/>
            </a:xfrm>
            <a:prstGeom prst="round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31697" y="4088282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50" dirty="0" err="1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한국사회적기업진흥원</a:t>
              </a:r>
              <a:r>
                <a:rPr lang="ko-KR" altLang="en-US" sz="12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 </a:t>
              </a:r>
              <a:endPara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algn="ctr"/>
              <a:r>
                <a:rPr lang="ko-KR" altLang="en-US" sz="12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사회적가치지표</a:t>
              </a:r>
              <a:r>
                <a:rPr lang="en-US" altLang="ko-KR" sz="12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(SVI) 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03AECB1B-1693-78A7-B142-13C87D1DFDD0}"/>
              </a:ext>
            </a:extLst>
          </p:cNvPr>
          <p:cNvGrpSpPr/>
          <p:nvPr/>
        </p:nvGrpSpPr>
        <p:grpSpPr>
          <a:xfrm>
            <a:off x="8674057" y="3913085"/>
            <a:ext cx="2520000" cy="956075"/>
            <a:chOff x="8674057" y="3841077"/>
            <a:chExt cx="2520000" cy="95607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674057" y="3841077"/>
              <a:ext cx="2520000" cy="956075"/>
            </a:xfrm>
            <a:prstGeom prst="round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961949" y="4088282"/>
              <a:ext cx="1944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 기업 성과 평가</a:t>
              </a:r>
              <a:endPara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algn="ctr"/>
              <a:r>
                <a:rPr lang="ko-KR" altLang="en-US" sz="12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관련 논문 자료</a:t>
              </a:r>
              <a:endPara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F8771133-635A-B392-8481-96B7E46EEB00}"/>
              </a:ext>
            </a:extLst>
          </p:cNvPr>
          <p:cNvGrpSpPr/>
          <p:nvPr/>
        </p:nvGrpSpPr>
        <p:grpSpPr>
          <a:xfrm>
            <a:off x="2350790" y="5517232"/>
            <a:ext cx="8856984" cy="1080120"/>
            <a:chOff x="2350790" y="5445224"/>
            <a:chExt cx="8856984" cy="10801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2350790" y="5445224"/>
              <a:ext cx="8856984" cy="1080120"/>
            </a:xfrm>
            <a:prstGeom prst="roundRect">
              <a:avLst/>
            </a:prstGeom>
            <a:solidFill>
              <a:schemeClr val="accent3">
                <a:alpha val="10000"/>
              </a:schemeClr>
            </a:solidFill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06874" y="5754452"/>
              <a:ext cx="73448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정량 평가 기반 </a:t>
              </a:r>
              <a:r>
                <a:rPr lang="ko-KR" altLang="en-US" sz="1400" b="1" spc="-5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 </a:t>
              </a:r>
              <a:r>
                <a:rPr lang="ko-KR" altLang="en-US" sz="1400" b="1" spc="-50" smtClean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기업 성과</a:t>
              </a:r>
              <a:r>
                <a:rPr lang="en-US" altLang="ko-KR" sz="1400" b="1" spc="-50" smtClean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 </a:t>
              </a:r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평가지표 구축 </a:t>
              </a:r>
              <a:endParaRPr lang="en-US" altLang="ko-KR" sz="14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 algn="ctr"/>
              <a:r>
                <a:rPr lang="ko-KR" altLang="en-US" sz="1400" b="1" spc="-50" dirty="0">
                  <a:ln>
                    <a:solidFill>
                      <a:srgbClr val="3891A7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사회적 성과 예측 모델 생성</a:t>
              </a:r>
              <a:endParaRPr lang="en-US" altLang="ko-KR" sz="14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  <p:sp>
        <p:nvSpPr>
          <p:cNvPr id="27" name="갈매기형 수장 26"/>
          <p:cNvSpPr/>
          <p:nvPr/>
        </p:nvSpPr>
        <p:spPr>
          <a:xfrm rot="5400000">
            <a:off x="6743278" y="5085184"/>
            <a:ext cx="144016" cy="21602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>
            <a:cxnSpLocks/>
            <a:stCxn id="17" idx="0"/>
            <a:endCxn id="23" idx="0"/>
          </p:cNvCxnSpPr>
          <p:nvPr/>
        </p:nvCxnSpPr>
        <p:spPr>
          <a:xfrm rot="5400000" flipH="1" flipV="1">
            <a:off x="6801779" y="780807"/>
            <a:ext cx="12700" cy="6264556"/>
          </a:xfrm>
          <a:prstGeom prst="bentConnector3">
            <a:avLst>
              <a:gd name="adj1" fmla="val 180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620435" y="3354015"/>
            <a:ext cx="2366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성과 평가지표 재구성</a:t>
            </a:r>
          </a:p>
        </p:txBody>
      </p:sp>
      <p:cxnSp>
        <p:nvCxnSpPr>
          <p:cNvPr id="53" name="직선 연결선 52"/>
          <p:cNvCxnSpPr>
            <a:cxnSpLocks/>
            <a:stCxn id="50" idx="2"/>
            <a:endCxn id="21" idx="0"/>
          </p:cNvCxnSpPr>
          <p:nvPr/>
        </p:nvCxnSpPr>
        <p:spPr>
          <a:xfrm>
            <a:off x="6803805" y="3661792"/>
            <a:ext cx="0" cy="25129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갈매기형 수장 26">
            <a:extLst>
              <a:ext uri="{FF2B5EF4-FFF2-40B4-BE49-F238E27FC236}">
                <a16:creationId xmlns="" xmlns:a16="http://schemas.microsoft.com/office/drawing/2014/main" id="{9277A166-0D36-E6EE-7E90-2A200815B739}"/>
              </a:ext>
            </a:extLst>
          </p:cNvPr>
          <p:cNvSpPr/>
          <p:nvPr/>
        </p:nvSpPr>
        <p:spPr>
          <a:xfrm rot="5400000">
            <a:off x="6743278" y="5220901"/>
            <a:ext cx="144016" cy="21602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1ADAF92-5DAB-32EC-EB1B-0760B163A15B}"/>
              </a:ext>
            </a:extLst>
          </p:cNvPr>
          <p:cNvSpPr txBox="1"/>
          <p:nvPr/>
        </p:nvSpPr>
        <p:spPr>
          <a:xfrm>
            <a:off x="1104868" y="1232428"/>
            <a:ext cx="9884433" cy="77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16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사회적 기업 투자를 위한 의사결정 지원 모델</a:t>
            </a:r>
            <a:endParaRPr lang="en-US" altLang="ko-KR" sz="1600" smtClean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  <a:p>
            <a:r>
              <a:rPr lang="ko-KR" altLang="en-US" sz="16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사회적 기업이란</a:t>
            </a:r>
            <a:r>
              <a:rPr lang="ko-KR" altLang="en-US" sz="16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? </a:t>
            </a:r>
          </a:p>
          <a:p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목적을 추구하면서 재화 및 서비스의 생산</a:t>
            </a:r>
            <a:r>
              <a:rPr lang="en-US" altLang="ko-KR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400" b="1" smtClean="0"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판매 등 영업활동을 하는 기업</a:t>
            </a:r>
            <a:endParaRPr lang="ko-KR" altLang="en-US" sz="1400" b="1" dirty="0"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8542" y="513372"/>
            <a:ext cx="490519" cy="5243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6654" y="548680"/>
            <a:ext cx="1901161" cy="3932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프로젝트 소개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3058709" y="620688"/>
            <a:ext cx="1505220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프로젝트 진행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절차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3826" y="980729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63806" y="3709431"/>
            <a:ext cx="10332000" cy="1588"/>
          </a:xfrm>
          <a:prstGeom prst="line">
            <a:avLst/>
          </a:prstGeom>
          <a:noFill/>
          <a:ln w="6350">
            <a:solidFill>
              <a:srgbClr val="0070C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타원 59"/>
          <p:cNvSpPr/>
          <p:nvPr/>
        </p:nvSpPr>
        <p:spPr>
          <a:xfrm>
            <a:off x="2012912" y="3550425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942418" y="3550425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6042698" y="3565415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8106834" y="3550425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10207114" y="3565415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235024" y="3940445"/>
            <a:ext cx="1930016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수집 및 전처리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118836" y="4243467"/>
            <a:ext cx="214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기업 </a:t>
            </a:r>
            <a:r>
              <a:rPr lang="ko-KR" altLang="en-US" sz="1200" b="1" spc="-5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경영공시 </a:t>
            </a:r>
            <a:r>
              <a:rPr lang="ko-KR" altLang="en-US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</a:t>
            </a:r>
            <a:endParaRPr lang="en-US" altLang="ko-KR" sz="1200" b="1" spc="-50" smtClean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사회적가치지표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(SVI)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3563248" y="2413287"/>
            <a:ext cx="1053173" cy="2621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탐색</a:t>
            </a:r>
            <a:endParaRPr lang="en-US" altLang="ko-KR" sz="1600" dirty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53072" y="2716309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en-US" altLang="ko-KR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EDA</a:t>
            </a:r>
          </a:p>
          <a:p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 시각화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5593518" y="3967483"/>
            <a:ext cx="1243930" cy="2621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평가지표 구축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196254" y="4270505"/>
            <a:ext cx="2483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평가 지표에 활용할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변수 </a:t>
            </a:r>
            <a:r>
              <a:rPr lang="ko-KR" altLang="en-US" sz="12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정의</a:t>
            </a:r>
            <a:endParaRPr lang="en-US" altLang="ko-KR" sz="1200" b="1" spc="-5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endParaRPr lang="en-US" altLang="ko-KR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사회적가치지표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(SVI)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및 </a:t>
            </a:r>
            <a:r>
              <a:rPr lang="ko-KR" altLang="en-US" sz="1200" b="1" spc="-5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논문 </a:t>
            </a:r>
            <a:r>
              <a:rPr lang="ko-KR" altLang="en-US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기반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200" b="1" spc="-5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en-US" altLang="ko-KR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성과 </a:t>
            </a:r>
            <a:r>
              <a:rPr lang="ko-KR" altLang="en-US" sz="1200" b="1" spc="-5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평가지표</a:t>
            </a:r>
            <a:r>
              <a:rPr lang="en-US" altLang="ko-KR" sz="1200" b="1" spc="-5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재구성</a:t>
            </a:r>
            <a:endParaRPr lang="en-US" altLang="ko-KR" sz="1200" b="1" spc="-50" smtClean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endParaRPr lang="en-US" altLang="ko-KR" sz="1200" b="1" spc="-50" smtClean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평가지표 기반 등급 생성 및 등급별  </a:t>
            </a:r>
            <a:endParaRPr lang="en-US" altLang="ko-KR" sz="1200" b="1" spc="-50" smtClean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 </a:t>
            </a:r>
            <a:r>
              <a:rPr lang="ko-KR" altLang="en-US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 시각화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7975735" y="2400038"/>
            <a:ext cx="589905" cy="2621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모델링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413512" y="2703060"/>
            <a:ext cx="2043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en-US" altLang="ko-KR" sz="1200" b="1" spc="-5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K-Means </a:t>
            </a:r>
            <a:r>
              <a:rPr lang="en-US" altLang="ko-KR" sz="1200" b="1" spc="-50" smtClean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clustering</a:t>
            </a:r>
          </a:p>
          <a:p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평가지표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예측 모델 구축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0127654" y="3955435"/>
            <a:ext cx="391133" cy="2621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1600" smtClean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결론</a:t>
            </a:r>
            <a:endParaRPr lang="en-US" altLang="ko-KR" sz="16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695606" y="4258457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결</a:t>
            </a:r>
            <a:r>
              <a:rPr lang="ko-KR" altLang="en-US" sz="12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론</a:t>
            </a:r>
            <a:r>
              <a:rPr lang="ko-KR" altLang="en-US" sz="12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  <a:r>
              <a:rPr lang="ko-KR" altLang="en-US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및 활용방안 </a:t>
            </a:r>
            <a:endParaRPr lang="en-US" altLang="ko-KR" sz="12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pic>
        <p:nvPicPr>
          <p:cNvPr id="23" name="그림 22" descr="블랙, 어둠이(가) 표시된 사진&#10;&#10;자동 생성된 설명">
            <a:extLst>
              <a:ext uri="{FF2B5EF4-FFF2-40B4-BE49-F238E27FC236}">
                <a16:creationId xmlns="" xmlns:a16="http://schemas.microsoft.com/office/drawing/2014/main" id="{FE7607E7-DB9F-4567-E10E-562FEF293C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70" y="2549864"/>
            <a:ext cx="867456" cy="867569"/>
          </a:xfrm>
          <a:prstGeom prst="rect">
            <a:avLst/>
          </a:prstGeom>
        </p:spPr>
      </p:pic>
      <p:pic>
        <p:nvPicPr>
          <p:cNvPr id="24" name="그림 23" descr="블랙, 어둠이(가) 표시된 사진&#10;&#10;자동 생성된 설명">
            <a:extLst>
              <a:ext uri="{FF2B5EF4-FFF2-40B4-BE49-F238E27FC236}">
                <a16:creationId xmlns="" xmlns:a16="http://schemas.microsoft.com/office/drawing/2014/main" id="{58693B7A-FC48-C391-FD7E-A78755D82F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68" y="3918016"/>
            <a:ext cx="941045" cy="941167"/>
          </a:xfrm>
          <a:prstGeom prst="rect">
            <a:avLst/>
          </a:prstGeom>
        </p:spPr>
      </p:pic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="" xmlns:a16="http://schemas.microsoft.com/office/drawing/2014/main" id="{8BB31E88-B2AD-67E7-1AA2-8DBF62ECB8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158" y="2477856"/>
            <a:ext cx="961777" cy="961902"/>
          </a:xfrm>
          <a:prstGeom prst="rect">
            <a:avLst/>
          </a:prstGeom>
        </p:spPr>
      </p:pic>
      <p:pic>
        <p:nvPicPr>
          <p:cNvPr id="26" name="그림 25" descr="조각상, 패션 액세서리, 인간의 얼굴, 흑백이(가) 표시된 사진&#10;&#10;자동 생성된 설명">
            <a:extLst>
              <a:ext uri="{FF2B5EF4-FFF2-40B4-BE49-F238E27FC236}">
                <a16:creationId xmlns="" xmlns:a16="http://schemas.microsoft.com/office/drawing/2014/main" id="{2FEC7014-59B3-A370-E982-A9095D546D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82" y="3960435"/>
            <a:ext cx="1175497" cy="1052741"/>
          </a:xfrm>
          <a:prstGeom prst="rect">
            <a:avLst/>
          </a:prstGeom>
        </p:spPr>
      </p:pic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="" xmlns:a16="http://schemas.microsoft.com/office/drawing/2014/main" id="{19412573-7638-8FE5-89FD-8E7FEF8CC7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521" y="2477856"/>
            <a:ext cx="1008165" cy="10082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눈물 방울 29"/>
          <p:cNvSpPr/>
          <p:nvPr/>
        </p:nvSpPr>
        <p:spPr>
          <a:xfrm>
            <a:off x="8590013" y="5035488"/>
            <a:ext cx="3600400" cy="3645024"/>
          </a:xfrm>
          <a:prstGeom prst="teardrop">
            <a:avLst/>
          </a:prstGeom>
          <a:solidFill>
            <a:srgbClr val="FF000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눈물 방울 28"/>
          <p:cNvSpPr/>
          <p:nvPr/>
        </p:nvSpPr>
        <p:spPr>
          <a:xfrm>
            <a:off x="-1537642" y="-14990"/>
            <a:ext cx="3600400" cy="3645024"/>
          </a:xfrm>
          <a:prstGeom prst="teardrop">
            <a:avLst/>
          </a:prstGeom>
          <a:solidFill>
            <a:srgbClr val="0070C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222998" y="2776777"/>
            <a:ext cx="3425505" cy="1228287"/>
            <a:chOff x="4367014" y="3365419"/>
            <a:chExt cx="3425505" cy="1228287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D0CDAD29-B486-4CB4-B0BA-E497A27FC887}"/>
                </a:ext>
              </a:extLst>
            </p:cNvPr>
            <p:cNvSpPr txBox="1"/>
            <p:nvPr/>
          </p:nvSpPr>
          <p:spPr>
            <a:xfrm>
              <a:off x="4367014" y="3365419"/>
              <a:ext cx="564257" cy="5243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en-US" altLang="ko-KR" sz="3200" spc="-15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02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="" xmlns:a16="http://schemas.microsoft.com/office/drawing/2014/main" id="{C95A0AB0-FEC8-414C-A8F2-834756CEEAA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984519" y="3805894"/>
              <a:ext cx="2808000" cy="1588"/>
            </a:xfrm>
            <a:prstGeom prst="line">
              <a:avLst/>
            </a:prstGeom>
            <a:noFill/>
            <a:ln w="63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FBCAF56E-ED83-4942-8850-BCF4F1DCA189}"/>
                </a:ext>
              </a:extLst>
            </p:cNvPr>
            <p:cNvSpPr txBox="1"/>
            <p:nvPr/>
          </p:nvSpPr>
          <p:spPr>
            <a:xfrm>
              <a:off x="4984519" y="3373846"/>
              <a:ext cx="1572546" cy="3932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2800" spc="-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defRPr>
              </a:lvl1pPr>
            </a:lstStyle>
            <a:p>
              <a:r>
                <a:rPr lang="ko-KR" altLang="en-US" sz="2400">
                  <a:solidFill>
                    <a:srgbClr val="0070C0"/>
                  </a:solidFill>
                  <a:latin typeface="CJ ONLYONE Bold" pitchFamily="18" charset="-127"/>
                  <a:ea typeface="CJ ONLYONE Bold" pitchFamily="18" charset="-127"/>
                </a:rPr>
                <a:t>데이터 설명</a:t>
              </a:r>
              <a:endParaRPr lang="en-US" altLang="ko-KR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563E799C-500A-485A-AE0C-6AA0EDDC625F}"/>
                </a:ext>
              </a:extLst>
            </p:cNvPr>
            <p:cNvSpPr txBox="1"/>
            <p:nvPr/>
          </p:nvSpPr>
          <p:spPr>
            <a:xfrm>
              <a:off x="4984519" y="3953531"/>
              <a:ext cx="1134926" cy="6401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활용 데이터</a:t>
              </a:r>
              <a:endParaRPr lang="en-US" altLang="ko-KR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  <a:p>
              <a:pPr>
                <a:lnSpc>
                  <a:spcPct val="130000"/>
                </a:lnSpc>
              </a:pPr>
              <a:r>
                <a:rPr lang="en-US" altLang="ko-KR" sz="1600" spc="-5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· </a:t>
              </a:r>
              <a:r>
                <a:rPr lang="ko-KR" altLang="en-US" sz="1600" spc="-5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CJ ONLYONE Medium" pitchFamily="18" charset="-127"/>
                  <a:ea typeface="CJ ONLYONE Medium" pitchFamily="18" charset="-127"/>
                </a:rPr>
                <a:t>데이터 탐색</a:t>
              </a:r>
              <a:endParaRPr lang="ko-KR" altLang="en-US" sz="16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936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0CDAD29-B486-4CB4-B0BA-E497A27FC887}"/>
              </a:ext>
            </a:extLst>
          </p:cNvPr>
          <p:cNvSpPr txBox="1"/>
          <p:nvPr/>
        </p:nvSpPr>
        <p:spPr>
          <a:xfrm>
            <a:off x="539267" y="513752"/>
            <a:ext cx="564184" cy="5243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27301" y="549056"/>
            <a:ext cx="1572341" cy="39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설명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563E799C-500A-485A-AE0C-6AA0EDDC625F}"/>
              </a:ext>
            </a:extLst>
          </p:cNvPr>
          <p:cNvSpPr txBox="1"/>
          <p:nvPr/>
        </p:nvSpPr>
        <p:spPr>
          <a:xfrm>
            <a:off x="2711271" y="621054"/>
            <a:ext cx="1078821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활용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(1)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="" xmlns:a16="http://schemas.microsoft.com/office/drawing/2014/main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4472" y="981048"/>
            <a:ext cx="10330655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BCAF56E-ED83-4942-8850-BCF4F1DCA189}"/>
              </a:ext>
            </a:extLst>
          </p:cNvPr>
          <p:cNvSpPr txBox="1"/>
          <p:nvPr/>
        </p:nvSpPr>
        <p:spPr>
          <a:xfrm>
            <a:off x="1142289" y="1269043"/>
            <a:ext cx="1263002" cy="2708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1. </a:t>
            </a:r>
            <a:r>
              <a:rPr lang="ko-KR" altLang="en-US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활용 데이터</a:t>
            </a:r>
            <a:endParaRPr lang="en-US" altLang="ko-KR" sz="1600" dirty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70670" y="1570420"/>
            <a:ext cx="4458195" cy="221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21" indent="-285721">
              <a:buFont typeface="Arial" panose="020B0604020202020204" pitchFamily="34" charset="0"/>
              <a:buChar char="•"/>
            </a:pPr>
            <a:r>
              <a:rPr lang="ko-KR" altLang="en-US" sz="16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 기업 경영공시 데이터</a:t>
            </a:r>
            <a:r>
              <a:rPr lang="en-US" altLang="ko-KR" sz="16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(2019~2022)</a:t>
            </a:r>
          </a:p>
          <a:p>
            <a:endParaRPr lang="en-US" altLang="ko-KR" sz="5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사회적기업이 미래의 투자자를 포함한 다양한 이해관계자에게 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기업 개요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사회적 목적 실현 상태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경영상태에 등을 공개한 데이터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285721" indent="-285721" defTabSz="914309">
              <a:buFont typeface="Arial" panose="020B0604020202020204" pitchFamily="34" charset="0"/>
              <a:buChar char="•"/>
              <a:defRPr/>
            </a:pPr>
            <a:r>
              <a:rPr lang="ko-KR" altLang="en-US" sz="16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사회성과인센티브 데이터 </a:t>
            </a:r>
            <a:r>
              <a:rPr lang="en-US" altLang="ko-KR" sz="16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(2021)</a:t>
            </a:r>
          </a:p>
          <a:p>
            <a:pPr defTabSz="914309">
              <a:defRPr/>
            </a:pPr>
            <a:endParaRPr lang="en-US" altLang="ko-KR" sz="5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646B86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defTabSz="914309">
              <a:defRPr/>
            </a:pP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사회적기업의 사회성과를 측정하여 인센티브를 제공하는 사회성과인센티브 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(SPC) 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제도 관련 데이터 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(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지표 </a:t>
            </a:r>
            <a:r>
              <a:rPr lang="ko-KR" altLang="en-US" sz="1200" b="1" spc="-50" dirty="0" err="1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설정시</a:t>
            </a: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 참고자료로 활용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CJ ONLYONE Medium" pitchFamily="18" charset="-127"/>
                <a:ea typeface="CJ ONLYONE Medium" pitchFamily="18" charset="-127"/>
              </a:rPr>
              <a:t>)</a:t>
            </a:r>
          </a:p>
          <a:p>
            <a:pPr marL="628587" lvl="1" indent="-171433">
              <a:buFont typeface="Arial" panose="020B0604020202020204" pitchFamily="34" charset="0"/>
              <a:buChar char="•"/>
            </a:pP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사회성과인센티브 참여기업 기본현황</a:t>
            </a:r>
            <a:r>
              <a:rPr lang="en-US" altLang="ko-KR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 </a:t>
            </a:r>
          </a:p>
          <a:p>
            <a:pPr marL="628587" lvl="1" indent="-171433">
              <a:buFont typeface="Arial" panose="020B0604020202020204" pitchFamily="34" charset="0"/>
              <a:buChar char="•"/>
            </a:pP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사회성과인센티브 참여기업 경제성과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  <a:p>
            <a:pPr marL="628587" lvl="1" indent="-171433">
              <a:buFont typeface="Arial" panose="020B0604020202020204" pitchFamily="34" charset="0"/>
              <a:buChar char="•"/>
            </a:pP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사회성과인센티브 참여기업 사회성과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0075193C-8BA7-842B-C497-81217CE2EB36}"/>
              </a:ext>
            </a:extLst>
          </p:cNvPr>
          <p:cNvGraphicFramePr>
            <a:graphicFrameLocks noGrp="1"/>
          </p:cNvGraphicFramePr>
          <p:nvPr/>
        </p:nvGraphicFramePr>
        <p:xfrm>
          <a:off x="6125888" y="1559978"/>
          <a:ext cx="1645499" cy="24135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54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47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기업 개요</a:t>
                      </a:r>
                    </a:p>
                  </a:txBody>
                  <a:tcPr marL="91428" marR="91428" marT="45714" marB="45714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7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rgbClr val="8B90A4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인증번호</a:t>
                      </a:r>
                    </a:p>
                  </a:txBody>
                  <a:tcPr marL="28571" marR="28571" marT="19048" marB="19048" anchor="ctr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5623068"/>
                  </a:ext>
                </a:extLst>
              </a:tr>
              <a:tr h="3447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rgbClr val="8B90A4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기업명</a:t>
                      </a:r>
                    </a:p>
                  </a:txBody>
                  <a:tcPr marL="28571" marR="28571" marT="19048" marB="19048" anchor="ctr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47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rgbClr val="8B90A4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소재지</a:t>
                      </a:r>
                    </a:p>
                  </a:txBody>
                  <a:tcPr marL="28571" marR="28571" marT="19048" marB="19048" anchor="ctr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1128987"/>
                  </a:ext>
                </a:extLst>
              </a:tr>
              <a:tr h="3447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0" kern="1200" spc="-50" dirty="0" err="1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rgbClr val="8B90A4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주업종</a:t>
                      </a:r>
                      <a:endParaRPr lang="ko-KR" altLang="en-US" sz="1200" b="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rgbClr val="8B90A4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1421345"/>
                  </a:ext>
                </a:extLst>
              </a:tr>
              <a:tr h="3447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b="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rgbClr val="8B90A4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인증유형</a:t>
                      </a:r>
                    </a:p>
                  </a:txBody>
                  <a:tcPr marL="28571" marR="28571" marT="19048" marB="19048" anchor="ctr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08714763"/>
                  </a:ext>
                </a:extLst>
              </a:tr>
              <a:tr h="34478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b="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rgbClr val="8B90A4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…</a:t>
                      </a:r>
                      <a:endParaRPr lang="ko-KR" altLang="en-US" sz="1200" b="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rgbClr val="8B90A4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rgbClr val="E8EF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151764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42BC054E-29FA-6E70-BECF-2C16D020024E}"/>
              </a:ext>
            </a:extLst>
          </p:cNvPr>
          <p:cNvGraphicFramePr>
            <a:graphicFrameLocks noGrp="1"/>
          </p:cNvGraphicFramePr>
          <p:nvPr/>
        </p:nvGraphicFramePr>
        <p:xfrm>
          <a:off x="6125889" y="4091267"/>
          <a:ext cx="5339238" cy="24135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71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2097">
                  <a:extLst>
                    <a:ext uri="{9D8B030D-6E8A-4147-A177-3AD203B41FA5}">
                      <a16:colId xmlns="" xmlns:a16="http://schemas.microsoft.com/office/drawing/2014/main" val="1790637389"/>
                    </a:ext>
                  </a:extLst>
                </a:gridCol>
              </a:tblGrid>
              <a:tr h="34141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사회적성과</a:t>
                      </a:r>
                    </a:p>
                  </a:txBody>
                  <a:tcPr marL="91428" marR="91428" marT="45714" marB="45714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097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지배구조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8B90A4"/>
                          </a:solidFill>
                          <a:effectLst/>
                          <a:latin typeface="CJ ONLYONE Medium" panose="02020603020101020101" pitchFamily="18" charset="-127"/>
                          <a:ea typeface="CJ ONLYONE Medium" panose="02020603020101020101" pitchFamily="18" charset="-127"/>
                        </a:rPr>
                        <a:t>이사회 구성</a:t>
                      </a:r>
                      <a:r>
                        <a:rPr lang="en-US" altLang="ko-KR" sz="1200" b="0" i="0" u="none" strike="noStrike" dirty="0">
                          <a:solidFill>
                            <a:srgbClr val="8B90A4"/>
                          </a:solidFill>
                          <a:effectLst/>
                          <a:latin typeface="CJ ONLYONE Medium" panose="02020603020101020101" pitchFamily="18" charset="-127"/>
                          <a:ea typeface="CJ ONLYONE Medium" panose="02020603020101020101" pitchFamily="18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solidFill>
                            <a:srgbClr val="8B90A4"/>
                          </a:solidFill>
                          <a:effectLst/>
                          <a:latin typeface="CJ ONLYONE Medium" panose="02020603020101020101" pitchFamily="18" charset="-127"/>
                          <a:ea typeface="CJ ONLYONE Medium" panose="02020603020101020101" pitchFamily="18" charset="-127"/>
                        </a:rPr>
                        <a:t>이사회 개최횟수</a:t>
                      </a:r>
                      <a:r>
                        <a:rPr lang="en-US" altLang="ko-KR" sz="1200" b="0" i="0" u="none" strike="noStrike" dirty="0">
                          <a:solidFill>
                            <a:srgbClr val="8B90A4"/>
                          </a:solidFill>
                          <a:effectLst/>
                          <a:latin typeface="CJ ONLYONE Medium" panose="02020603020101020101" pitchFamily="18" charset="-127"/>
                          <a:ea typeface="CJ ONLYONE Medium" panose="02020603020101020101" pitchFamily="18" charset="-127"/>
                        </a:rPr>
                        <a:t>, </a:t>
                      </a:r>
                    </a:p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8B90A4"/>
                          </a:solidFill>
                          <a:effectLst/>
                          <a:latin typeface="CJ ONLYONE Medium" panose="02020603020101020101" pitchFamily="18" charset="-127"/>
                          <a:ea typeface="CJ ONLYONE Medium" panose="02020603020101020101" pitchFamily="18" charset="-127"/>
                        </a:rPr>
                        <a:t>지분 보유자 </a:t>
                      </a:r>
                      <a:r>
                        <a:rPr lang="en-US" altLang="ko-KR" sz="1200" b="0" i="0" u="none" strike="noStrike" dirty="0">
                          <a:solidFill>
                            <a:srgbClr val="8B90A4"/>
                          </a:solidFill>
                          <a:effectLst/>
                          <a:latin typeface="CJ ONLYONE Medium" panose="02020603020101020101" pitchFamily="18" charset="-127"/>
                          <a:ea typeface="CJ ONLYONE Medium" panose="02020603020101020101" pitchFamily="18" charset="-127"/>
                        </a:rPr>
                        <a:t>…</a:t>
                      </a:r>
                    </a:p>
                  </a:txBody>
                  <a:tcPr marL="7619" marR="7619" marT="761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5623068"/>
                  </a:ext>
                </a:extLst>
              </a:tr>
              <a:tr h="45311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사회적 성과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근로자 유형 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비취약계층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), 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근로자 고용 인원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임금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평균 근로시간 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…</a:t>
                      </a:r>
                      <a:endParaRPr lang="ko-KR" altLang="en-US" sz="12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311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취약계층 고용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 err="1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취약게층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 유형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저소득자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장애인 등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), 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고용인원 수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1128987"/>
                  </a:ext>
                </a:extLst>
              </a:tr>
              <a:tr h="453119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이윤의 사회적 목적 재투자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구분 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일자리 창출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사회서비스 제공 등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),</a:t>
                      </a: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수혜인원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투자금액 </a:t>
                      </a:r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…</a:t>
                      </a:r>
                      <a:endParaRPr lang="ko-KR" altLang="en-US" sz="12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1421345"/>
                  </a:ext>
                </a:extLst>
              </a:tr>
              <a:tr h="307641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…</a:t>
                      </a:r>
                      <a:endParaRPr lang="ko-KR" altLang="en-US" sz="12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151764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2AB50FAE-5BCA-9013-F185-B4E45CC41AE5}"/>
              </a:ext>
            </a:extLst>
          </p:cNvPr>
          <p:cNvGraphicFramePr>
            <a:graphicFrameLocks noGrp="1"/>
          </p:cNvGraphicFramePr>
          <p:nvPr/>
        </p:nvGraphicFramePr>
        <p:xfrm>
          <a:off x="7893292" y="1570420"/>
          <a:ext cx="3571835" cy="241350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69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74890">
                  <a:extLst>
                    <a:ext uri="{9D8B030D-6E8A-4147-A177-3AD203B41FA5}">
                      <a16:colId xmlns="" xmlns:a16="http://schemas.microsoft.com/office/drawing/2014/main" val="1790637389"/>
                    </a:ext>
                  </a:extLst>
                </a:gridCol>
              </a:tblGrid>
              <a:tr h="34478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경제적성과</a:t>
                      </a:r>
                    </a:p>
                  </a:txBody>
                  <a:tcPr marL="91428" marR="91428" marT="45714" marB="45714" anchor="ctr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787">
                <a:tc rowSpan="3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매출 및 손익 현황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매출액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5623068"/>
                  </a:ext>
                </a:extLst>
              </a:tr>
              <a:tr h="344787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영업이익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4787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당기순이익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1128987"/>
                  </a:ext>
                </a:extLst>
              </a:tr>
              <a:tr h="344787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지원금 수령 현황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정부지원금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21421345"/>
                  </a:ext>
                </a:extLst>
              </a:tr>
              <a:tr h="344787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민간지원금</a:t>
                      </a: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6941893"/>
                  </a:ext>
                </a:extLst>
              </a:tr>
              <a:tr h="344787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 spc="-50" dirty="0">
                          <a:ln>
                            <a:solidFill>
                              <a:srgbClr val="3891A7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J ONLYONE Medium" pitchFamily="18" charset="-127"/>
                          <a:ea typeface="CJ ONLYONE Medium" pitchFamily="18" charset="-127"/>
                          <a:cs typeface="+mn-cs"/>
                        </a:rPr>
                        <a:t>…</a:t>
                      </a:r>
                      <a:endParaRPr lang="ko-KR" altLang="en-US" sz="12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1" marR="28571" marT="19048" marB="19048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000" kern="1200" spc="-50" dirty="0">
                        <a:ln>
                          <a:solidFill>
                            <a:srgbClr val="3891A7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J ONLYONE Medium" pitchFamily="18" charset="-127"/>
                        <a:ea typeface="CJ ONLYONE Medium" pitchFamily="18" charset="-127"/>
                        <a:cs typeface="+mn-cs"/>
                      </a:endParaRPr>
                    </a:p>
                  </a:txBody>
                  <a:tcPr marL="28575" marR="28575" marT="19050" marB="1905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15176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5EC35A4-B625-E4F7-BFE9-CD334D290A9C}"/>
              </a:ext>
            </a:extLst>
          </p:cNvPr>
          <p:cNvSpPr txBox="1"/>
          <p:nvPr/>
        </p:nvSpPr>
        <p:spPr>
          <a:xfrm>
            <a:off x="6125889" y="1165237"/>
            <a:ext cx="5339237" cy="276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09">
              <a:defRPr/>
            </a:pPr>
            <a:r>
              <a:rPr lang="ko-KR" altLang="en-US" sz="1200" b="1" spc="-50" dirty="0">
                <a:ln>
                  <a:solidFill>
                    <a:srgbClr val="3891A7">
                      <a:alpha val="0"/>
                    </a:srgbClr>
                  </a:solidFill>
                </a:ln>
                <a:solidFill>
                  <a:srgbClr val="646B86"/>
                </a:solidFill>
                <a:latin typeface="CJ ONLYONE Medium" pitchFamily="18" charset="-127"/>
                <a:ea typeface="CJ ONLYONE Medium" pitchFamily="18" charset="-127"/>
              </a:rPr>
              <a:t>사회적 기업 경영공시 데이터 구성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646B86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058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0CDAD29-B486-4CB4-B0BA-E497A27FC887}"/>
              </a:ext>
            </a:extLst>
          </p:cNvPr>
          <p:cNvSpPr txBox="1"/>
          <p:nvPr/>
        </p:nvSpPr>
        <p:spPr>
          <a:xfrm>
            <a:off x="539990" y="513752"/>
            <a:ext cx="564257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27950" y="549056"/>
            <a:ext cx="1572546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설명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63E799C-500A-485A-AE0C-6AA0EDDC625F}"/>
              </a:ext>
            </a:extLst>
          </p:cNvPr>
          <p:cNvSpPr txBox="1"/>
          <p:nvPr/>
        </p:nvSpPr>
        <p:spPr>
          <a:xfrm>
            <a:off x="2711714" y="621054"/>
            <a:ext cx="1110882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활용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(2)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5120" y="981048"/>
            <a:ext cx="1032931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42937" y="1269042"/>
            <a:ext cx="1471557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2. </a:t>
            </a:r>
            <a:r>
              <a:rPr lang="ko-KR" altLang="en-US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</a:t>
            </a:r>
            <a:r>
              <a:rPr lang="ko-KR" altLang="en-US" sz="1600" dirty="0" err="1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전처리</a:t>
            </a:r>
            <a:endParaRPr lang="en-US" altLang="ko-KR" sz="1600" dirty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13680" y="1928719"/>
            <a:ext cx="3773414" cy="27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Bold" panose="02020603020101020101"/>
              </a:rPr>
              <a:t>·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Bold" panose="02020603020101020101"/>
              </a:rPr>
              <a:t>기존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Bold" panose="02020603020101020101"/>
              </a:rPr>
              <a:t>대표자명 컬럼 삭제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Bold" panose="02020603020101020101"/>
              </a:rPr>
              <a:t>및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Bold" panose="02020603020101020101"/>
              </a:rPr>
              <a:t>공동대표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Bold" panose="02020603020101020101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Bold" panose="02020603020101020101"/>
              </a:rPr>
              <a:t>변수 추가 </a:t>
            </a:r>
            <a:endParaRPr lang="en-US" altLang="ko-KR" sz="1200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Bold" panose="02020603020101020101"/>
            </a:endParaRPr>
          </a:p>
        </p:txBody>
      </p:sp>
      <p:sp>
        <p:nvSpPr>
          <p:cNvPr id="34" name="화살표: 오른쪽 38">
            <a:extLst>
              <a:ext uri="{FF2B5EF4-FFF2-40B4-BE49-F238E27FC236}">
                <a16:creationId xmlns:a16="http://schemas.microsoft.com/office/drawing/2014/main" xmlns="" id="{ACCEDBBC-BAFC-B870-10E0-00D39DA5EDC0}"/>
              </a:ext>
            </a:extLst>
          </p:cNvPr>
          <p:cNvSpPr/>
          <p:nvPr/>
        </p:nvSpPr>
        <p:spPr>
          <a:xfrm>
            <a:off x="5649386" y="2609250"/>
            <a:ext cx="1151850" cy="54000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4">
            <a:extLst>
              <a:ext uri="{FF2B5EF4-FFF2-40B4-BE49-F238E27FC236}">
                <a16:creationId xmlns:a16="http://schemas.microsoft.com/office/drawing/2014/main" xmlns="" id="{F0199943-D1DA-D4DC-B983-863540F0897D}"/>
              </a:ext>
            </a:extLst>
          </p:cNvPr>
          <p:cNvGrpSpPr/>
          <p:nvPr/>
        </p:nvGrpSpPr>
        <p:grpSpPr>
          <a:xfrm>
            <a:off x="1422850" y="2308344"/>
            <a:ext cx="2260579" cy="1141812"/>
            <a:chOff x="2091420" y="2197201"/>
            <a:chExt cx="2260873" cy="114181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B7D3DAE1-EEFC-E687-84E2-DF358035F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1420" y="2288710"/>
              <a:ext cx="2198776" cy="1050303"/>
            </a:xfrm>
            <a:prstGeom prst="roundRect">
              <a:avLst>
                <a:gd name="adj" fmla="val 8693"/>
              </a:avLst>
            </a:prstGeom>
            <a:ln w="12700"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A28ED9E8-493D-C23E-4214-02012E681C0C}"/>
                </a:ext>
              </a:extLst>
            </p:cNvPr>
            <p:cNvSpPr/>
            <p:nvPr/>
          </p:nvSpPr>
          <p:spPr>
            <a:xfrm>
              <a:off x="3560308" y="2197201"/>
              <a:ext cx="791985" cy="390776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1">
            <a:extLst>
              <a:ext uri="{FF2B5EF4-FFF2-40B4-BE49-F238E27FC236}">
                <a16:creationId xmlns:a16="http://schemas.microsoft.com/office/drawing/2014/main" xmlns="" id="{AB0155E8-4878-88F2-757A-74B5386D29C4}"/>
              </a:ext>
            </a:extLst>
          </p:cNvPr>
          <p:cNvGrpSpPr/>
          <p:nvPr/>
        </p:nvGrpSpPr>
        <p:grpSpPr>
          <a:xfrm>
            <a:off x="8103258" y="2249223"/>
            <a:ext cx="2272220" cy="1167459"/>
            <a:chOff x="6045867" y="2163287"/>
            <a:chExt cx="2272516" cy="116745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B4807F40-6A4D-FA05-7FB2-25DBACC5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5867" y="2275673"/>
              <a:ext cx="2231957" cy="1055073"/>
            </a:xfrm>
            <a:prstGeom prst="roundRect">
              <a:avLst>
                <a:gd name="adj" fmla="val 11415"/>
              </a:avLst>
            </a:prstGeom>
            <a:ln w="12700"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55BC8F8E-095F-D05B-E148-555C7AD8E365}"/>
                </a:ext>
              </a:extLst>
            </p:cNvPr>
            <p:cNvSpPr/>
            <p:nvPr/>
          </p:nvSpPr>
          <p:spPr>
            <a:xfrm>
              <a:off x="7406212" y="2163287"/>
              <a:ext cx="912171" cy="424689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6">
            <a:extLst>
              <a:ext uri="{FF2B5EF4-FFF2-40B4-BE49-F238E27FC236}">
                <a16:creationId xmlns:a16="http://schemas.microsoft.com/office/drawing/2014/main" xmlns="" id="{90B98569-C774-4170-A773-E40D22D94E7F}"/>
              </a:ext>
            </a:extLst>
          </p:cNvPr>
          <p:cNvGrpSpPr/>
          <p:nvPr/>
        </p:nvGrpSpPr>
        <p:grpSpPr>
          <a:xfrm>
            <a:off x="1457660" y="4605874"/>
            <a:ext cx="3215930" cy="1037206"/>
            <a:chOff x="2019422" y="4401551"/>
            <a:chExt cx="3216349" cy="103720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xmlns="" id="{AE16EA4F-8E21-764D-CD25-52ACC1F1F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9422" y="4502757"/>
              <a:ext cx="3084268" cy="936000"/>
            </a:xfrm>
            <a:prstGeom prst="roundRect">
              <a:avLst>
                <a:gd name="adj" fmla="val 9633"/>
              </a:avLst>
            </a:prstGeom>
            <a:ln w="12700"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C863E068-E8B7-B70E-37BE-26E905A6B4C0}"/>
                </a:ext>
              </a:extLst>
            </p:cNvPr>
            <p:cNvSpPr/>
            <p:nvPr/>
          </p:nvSpPr>
          <p:spPr>
            <a:xfrm>
              <a:off x="4603913" y="4401551"/>
              <a:ext cx="631858" cy="34297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5">
            <a:extLst>
              <a:ext uri="{FF2B5EF4-FFF2-40B4-BE49-F238E27FC236}">
                <a16:creationId xmlns:a16="http://schemas.microsoft.com/office/drawing/2014/main" xmlns="" id="{C6B9A581-A87B-05A2-966F-77D3A67850E9}"/>
              </a:ext>
            </a:extLst>
          </p:cNvPr>
          <p:cNvGrpSpPr/>
          <p:nvPr/>
        </p:nvGrpSpPr>
        <p:grpSpPr>
          <a:xfrm>
            <a:off x="7706544" y="4605875"/>
            <a:ext cx="2668935" cy="1041231"/>
            <a:chOff x="6051342" y="4397527"/>
            <a:chExt cx="2669282" cy="1041231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59EC87A9-AEA5-E2E9-86D4-B0E866ADE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1342" y="4502758"/>
              <a:ext cx="2669282" cy="936000"/>
            </a:xfrm>
            <a:prstGeom prst="roundRect">
              <a:avLst>
                <a:gd name="adj" fmla="val 10245"/>
              </a:avLst>
            </a:prstGeom>
            <a:ln w="12700"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0" name="타원 39">
              <a:extLst>
                <a:ext uri="{FF2B5EF4-FFF2-40B4-BE49-F238E27FC236}">
                  <a16:creationId xmlns:a16="http://schemas.microsoft.com/office/drawing/2014/main" xmlns="" id="{3207F207-AB53-863C-ABA6-A8C642666E00}"/>
                </a:ext>
              </a:extLst>
            </p:cNvPr>
            <p:cNvSpPr/>
            <p:nvPr/>
          </p:nvSpPr>
          <p:spPr>
            <a:xfrm>
              <a:off x="8217143" y="4397527"/>
              <a:ext cx="486467" cy="370412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D7E1CDA1-128D-7DB4-CE5F-346E221200E5}"/>
                </a:ext>
              </a:extLst>
            </p:cNvPr>
            <p:cNvSpPr/>
            <p:nvPr/>
          </p:nvSpPr>
          <p:spPr>
            <a:xfrm>
              <a:off x="7510313" y="4412038"/>
              <a:ext cx="631858" cy="370413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13680" y="4081799"/>
            <a:ext cx="3773414" cy="27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Bold" panose="02020603020101020101"/>
              </a:rPr>
              <a:t>·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Bold" panose="02020603020101020101"/>
              </a:rPr>
              <a:t>소재지 컬럼 삭제 후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Bold" panose="02020603020101020101"/>
              </a:rPr>
              <a:t>광역시도명</a:t>
            </a:r>
            <a:r>
              <a:rPr lang="en-US" altLang="ko-KR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Bold" panose="02020603020101020101"/>
              </a:rPr>
              <a:t>, </a:t>
            </a:r>
            <a:r>
              <a:rPr lang="ko-KR" altLang="en-US" sz="12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Bold" panose="02020603020101020101"/>
              </a:rPr>
              <a:t>시군구명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Bold" panose="02020603020101020101"/>
              </a:rPr>
              <a:t> </a:t>
            </a:r>
            <a:r>
              <a:rPr lang="ko-KR" altLang="en-US" sz="12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Bold" panose="02020603020101020101"/>
              </a:rPr>
              <a:t>추가</a:t>
            </a:r>
            <a:endParaRPr lang="en-US" altLang="ko-KR" sz="1200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Bold" panose="02020603020101020101"/>
            </a:endParaRPr>
          </a:p>
        </p:txBody>
      </p:sp>
      <p:sp>
        <p:nvSpPr>
          <p:cNvPr id="8" name="화살표: 오른쪽 38">
            <a:extLst>
              <a:ext uri="{FF2B5EF4-FFF2-40B4-BE49-F238E27FC236}">
                <a16:creationId xmlns:a16="http://schemas.microsoft.com/office/drawing/2014/main" xmlns="" id="{3F937B3B-862B-5140-455C-02E12A726DEE}"/>
              </a:ext>
            </a:extLst>
          </p:cNvPr>
          <p:cNvSpPr/>
          <p:nvPr/>
        </p:nvSpPr>
        <p:spPr>
          <a:xfrm>
            <a:off x="5649386" y="4856489"/>
            <a:ext cx="1151850" cy="54000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843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화살표: 오른쪽 38">
            <a:extLst>
              <a:ext uri="{FF2B5EF4-FFF2-40B4-BE49-F238E27FC236}">
                <a16:creationId xmlns:a16="http://schemas.microsoft.com/office/drawing/2014/main" xmlns="" id="{ACCEDBBC-BAFC-B870-10E0-00D39DA5EDC0}"/>
              </a:ext>
            </a:extLst>
          </p:cNvPr>
          <p:cNvSpPr/>
          <p:nvPr/>
        </p:nvSpPr>
        <p:spPr>
          <a:xfrm>
            <a:off x="5723848" y="2211219"/>
            <a:ext cx="1151850" cy="54000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0CDAD29-B486-4CB4-B0BA-E497A27FC887}"/>
              </a:ext>
            </a:extLst>
          </p:cNvPr>
          <p:cNvSpPr txBox="1"/>
          <p:nvPr/>
        </p:nvSpPr>
        <p:spPr>
          <a:xfrm>
            <a:off x="539990" y="513752"/>
            <a:ext cx="564257" cy="5416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3200" spc="-15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02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BCAF56E-ED83-4942-8850-BCF4F1DCA189}"/>
              </a:ext>
            </a:extLst>
          </p:cNvPr>
          <p:cNvSpPr txBox="1"/>
          <p:nvPr/>
        </p:nvSpPr>
        <p:spPr>
          <a:xfrm>
            <a:off x="1127950" y="549056"/>
            <a:ext cx="1572546" cy="4062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sz="240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설명</a:t>
            </a:r>
            <a:endParaRPr lang="en-US" altLang="ko-KR" sz="240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563E799C-500A-485A-AE0C-6AA0EDDC625F}"/>
              </a:ext>
            </a:extLst>
          </p:cNvPr>
          <p:cNvSpPr txBox="1"/>
          <p:nvPr/>
        </p:nvSpPr>
        <p:spPr>
          <a:xfrm>
            <a:off x="2711714" y="621054"/>
            <a:ext cx="1114088" cy="2800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활용 </a:t>
            </a:r>
            <a:r>
              <a:rPr lang="ko-KR" altLang="en-US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데이터</a:t>
            </a:r>
            <a:r>
              <a:rPr lang="en-US" altLang="ko-KR" sz="1400" b="1" spc="-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(3)</a:t>
            </a:r>
            <a:endParaRPr lang="ko-KR" altLang="en-US" sz="1400" b="1" spc="-5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C95A0AB0-FEC8-414C-A8F2-834756CEEAA4}"/>
              </a:ext>
            </a:extLst>
          </p:cNvPr>
          <p:cNvCxnSpPr>
            <a:cxnSpLocks/>
          </p:cNvCxnSpPr>
          <p:nvPr/>
        </p:nvCxnSpPr>
        <p:spPr>
          <a:xfrm rot="10800000">
            <a:off x="1135120" y="981048"/>
            <a:ext cx="10329310" cy="1588"/>
          </a:xfrm>
          <a:prstGeom prst="line">
            <a:avLst/>
          </a:prstGeom>
          <a:noFill/>
          <a:ln w="63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1328684" y="1589779"/>
            <a:ext cx="3773414" cy="27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지분보유자 수치화 후 </a:t>
            </a:r>
            <a:r>
              <a:rPr lang="ko-KR" altLang="en-US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지분보유인원</a:t>
            </a:r>
            <a:r>
              <a:rPr lang="en-US" altLang="ko-KR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, </a:t>
            </a:r>
            <a:r>
              <a:rPr lang="ko-KR" altLang="en-US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지분보유기업 </a:t>
            </a:r>
            <a:r>
              <a:rPr lang="ko-KR" altLang="en-US" sz="12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생성</a:t>
            </a:r>
            <a:endParaRPr lang="en-US" altLang="ko-KR" sz="1200" b="1" spc="-50" dirty="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xmlns="" id="{FBBDC9EA-E3AB-3313-03C0-88AD5171E3B7}"/>
              </a:ext>
            </a:extLst>
          </p:cNvPr>
          <p:cNvGrpSpPr/>
          <p:nvPr/>
        </p:nvGrpSpPr>
        <p:grpSpPr>
          <a:xfrm>
            <a:off x="1527462" y="5703834"/>
            <a:ext cx="3354079" cy="603972"/>
            <a:chOff x="1866095" y="5586429"/>
            <a:chExt cx="3354516" cy="603972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F3AEDA90-55DA-99BB-768D-1E5EDF680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095" y="5586429"/>
              <a:ext cx="3329128" cy="56402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3" name="타원 52">
              <a:extLst>
                <a:ext uri="{FF2B5EF4-FFF2-40B4-BE49-F238E27FC236}">
                  <a16:creationId xmlns:a16="http://schemas.microsoft.com/office/drawing/2014/main" xmlns="" id="{038A22DF-A488-C487-DDEF-B1535445A49F}"/>
                </a:ext>
              </a:extLst>
            </p:cNvPr>
            <p:cNvSpPr/>
            <p:nvPr/>
          </p:nvSpPr>
          <p:spPr>
            <a:xfrm>
              <a:off x="4412135" y="5845253"/>
              <a:ext cx="808476" cy="34514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6">
            <a:extLst>
              <a:ext uri="{FF2B5EF4-FFF2-40B4-BE49-F238E27FC236}">
                <a16:creationId xmlns:a16="http://schemas.microsoft.com/office/drawing/2014/main" xmlns="" id="{FC41E2DC-C90F-6AE3-A134-D284F2E3C7FC}"/>
              </a:ext>
            </a:extLst>
          </p:cNvPr>
          <p:cNvGrpSpPr/>
          <p:nvPr/>
        </p:nvGrpSpPr>
        <p:grpSpPr>
          <a:xfrm>
            <a:off x="7197117" y="5693018"/>
            <a:ext cx="3343169" cy="625609"/>
            <a:chOff x="6491198" y="5586429"/>
            <a:chExt cx="3343604" cy="625609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27F4260D-4FBE-E5DC-34E7-22D861BD6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1198" y="5586429"/>
              <a:ext cx="3239938" cy="5597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4" name="타원 53">
              <a:extLst>
                <a:ext uri="{FF2B5EF4-FFF2-40B4-BE49-F238E27FC236}">
                  <a16:creationId xmlns:a16="http://schemas.microsoft.com/office/drawing/2014/main" xmlns="" id="{FA9982A7-A4AF-3C6D-7D51-98CE58FFAF9E}"/>
                </a:ext>
              </a:extLst>
            </p:cNvPr>
            <p:cNvSpPr/>
            <p:nvPr/>
          </p:nvSpPr>
          <p:spPr>
            <a:xfrm>
              <a:off x="9026326" y="5866890"/>
              <a:ext cx="808476" cy="345148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2">
            <a:extLst>
              <a:ext uri="{FF2B5EF4-FFF2-40B4-BE49-F238E27FC236}">
                <a16:creationId xmlns:a16="http://schemas.microsoft.com/office/drawing/2014/main" xmlns="" id="{0170A542-F31D-FECE-979B-B5E331925326}"/>
              </a:ext>
            </a:extLst>
          </p:cNvPr>
          <p:cNvGrpSpPr/>
          <p:nvPr/>
        </p:nvGrpSpPr>
        <p:grpSpPr>
          <a:xfrm>
            <a:off x="1544651" y="2013863"/>
            <a:ext cx="3512293" cy="923210"/>
            <a:chOff x="1883286" y="1955989"/>
            <a:chExt cx="3512750" cy="92321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8EDBCB92-6728-947F-55D9-CAD414CB2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3286" y="1955989"/>
              <a:ext cx="3455934" cy="923210"/>
            </a:xfrm>
            <a:prstGeom prst="roundRect">
              <a:avLst>
                <a:gd name="adj" fmla="val 12666"/>
              </a:avLst>
            </a:prstGeom>
            <a:ln w="12700"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xmlns="" id="{D9E401AB-1086-8EAD-5AE2-50D99A2C8001}"/>
                </a:ext>
              </a:extLst>
            </p:cNvPr>
            <p:cNvSpPr/>
            <p:nvPr/>
          </p:nvSpPr>
          <p:spPr>
            <a:xfrm>
              <a:off x="4871011" y="2373182"/>
              <a:ext cx="525025" cy="347990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3">
            <a:extLst>
              <a:ext uri="{FF2B5EF4-FFF2-40B4-BE49-F238E27FC236}">
                <a16:creationId xmlns:a16="http://schemas.microsoft.com/office/drawing/2014/main" xmlns="" id="{B84515F5-5EEF-5B17-A632-161FDFEEC3CD}"/>
              </a:ext>
            </a:extLst>
          </p:cNvPr>
          <p:cNvGrpSpPr/>
          <p:nvPr/>
        </p:nvGrpSpPr>
        <p:grpSpPr>
          <a:xfrm>
            <a:off x="7990800" y="2000942"/>
            <a:ext cx="2549487" cy="956776"/>
            <a:chOff x="6657715" y="1943068"/>
            <a:chExt cx="2549819" cy="956776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B6934555-5C23-AA43-226E-E0AC07A1B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7715" y="1943068"/>
              <a:ext cx="2388044" cy="956776"/>
            </a:xfrm>
            <a:prstGeom prst="roundRect">
              <a:avLst>
                <a:gd name="adj" fmla="val 7015"/>
              </a:avLst>
            </a:prstGeom>
            <a:ln w="12700"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7" name="타원 56">
              <a:extLst>
                <a:ext uri="{FF2B5EF4-FFF2-40B4-BE49-F238E27FC236}">
                  <a16:creationId xmlns:a16="http://schemas.microsoft.com/office/drawing/2014/main" xmlns="" id="{1286F98E-59D4-F129-4218-AED6D76129C3}"/>
                </a:ext>
              </a:extLst>
            </p:cNvPr>
            <p:cNvSpPr/>
            <p:nvPr/>
          </p:nvSpPr>
          <p:spPr>
            <a:xfrm>
              <a:off x="8754509" y="2396376"/>
              <a:ext cx="453025" cy="324794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370702" y="3251968"/>
            <a:ext cx="3773414" cy="27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주업종과 인증유형을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더미변수 집합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으로 변환</a:t>
            </a:r>
            <a:endParaRPr lang="en-US" altLang="ko-KR" sz="1200" b="1" spc="-5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D218719D-FC78-BAB6-F7FC-F9E9CD88667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8726" y="3696117"/>
            <a:ext cx="2951561" cy="988546"/>
          </a:xfrm>
          <a:prstGeom prst="roundRect">
            <a:avLst>
              <a:gd name="adj" fmla="val 13885"/>
            </a:avLst>
          </a:prstGeom>
          <a:ln w="12700"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7" name="그룹 4">
            <a:extLst>
              <a:ext uri="{FF2B5EF4-FFF2-40B4-BE49-F238E27FC236}">
                <a16:creationId xmlns:a16="http://schemas.microsoft.com/office/drawing/2014/main" xmlns="" id="{990F8EB0-69D9-973E-3FB5-8674C70E9BAA}"/>
              </a:ext>
            </a:extLst>
          </p:cNvPr>
          <p:cNvGrpSpPr/>
          <p:nvPr/>
        </p:nvGrpSpPr>
        <p:grpSpPr>
          <a:xfrm>
            <a:off x="1532606" y="3678509"/>
            <a:ext cx="3618627" cy="1039586"/>
            <a:chOff x="1871240" y="3620635"/>
            <a:chExt cx="3619098" cy="1039586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xmlns="" id="{583BA0B2-80E3-0843-7ED6-06BBB9727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1240" y="3683956"/>
              <a:ext cx="3550138" cy="976265"/>
            </a:xfrm>
            <a:prstGeom prst="roundRect">
              <a:avLst>
                <a:gd name="adj" fmla="val 11237"/>
              </a:avLst>
            </a:prstGeom>
            <a:ln w="12700">
              <a:noFill/>
            </a:ln>
            <a:effectLst/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xmlns="" id="{F2061B6F-13A3-503F-D8CD-EA41516E24A6}"/>
                </a:ext>
              </a:extLst>
            </p:cNvPr>
            <p:cNvSpPr/>
            <p:nvPr/>
          </p:nvSpPr>
          <p:spPr>
            <a:xfrm>
              <a:off x="4965313" y="3620635"/>
              <a:ext cx="525025" cy="347990"/>
            </a:xfrm>
            <a:prstGeom prst="ellipse">
              <a:avLst/>
            </a:prstGeom>
            <a:noFill/>
            <a:ln w="1905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385688" y="5114158"/>
            <a:ext cx="3773414" cy="276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·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CJ ONLYONE Medium" pitchFamily="18" charset="-127"/>
                <a:ea typeface="CJ ONLYONE Medium" pitchFamily="18" charset="-127"/>
              </a:rPr>
              <a:t>이상치 데이터 </a:t>
            </a:r>
            <a:r>
              <a:rPr lang="ko-KR" altLang="en-US" sz="1200" b="1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CJ ONLYONE Medium" pitchFamily="18" charset="-127"/>
                <a:ea typeface="CJ ONLYONE Medium" pitchFamily="18" charset="-127"/>
              </a:rPr>
              <a:t>중 실제값과 다른 데이터 수정</a:t>
            </a:r>
            <a:endParaRPr lang="en-US" altLang="ko-KR" sz="1200" b="1" spc="-50">
              <a:ln>
                <a:solidFill>
                  <a:srgbClr val="3891A7">
                    <a:alpha val="0"/>
                  </a:srgbClr>
                </a:solidFill>
              </a:ln>
              <a:solidFill>
                <a:srgbClr val="0070C0"/>
              </a:solidFill>
              <a:latin typeface="CJ ONLYONE Medium" pitchFamily="18" charset="-127"/>
              <a:ea typeface="CJ ONLYONE Medium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17C3137-F6F5-4A1D-BDA7-8ABA4402D032}"/>
              </a:ext>
            </a:extLst>
          </p:cNvPr>
          <p:cNvSpPr txBox="1"/>
          <p:nvPr/>
        </p:nvSpPr>
        <p:spPr>
          <a:xfrm>
            <a:off x="1142937" y="1269042"/>
            <a:ext cx="1471557" cy="2708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10000"/>
              </a:lnSpc>
              <a:defRPr sz="2800" spc="-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en-US" altLang="ko-KR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2. </a:t>
            </a:r>
            <a:r>
              <a:rPr lang="ko-KR" altLang="en-US" sz="1600" dirty="0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데이터 </a:t>
            </a:r>
            <a:r>
              <a:rPr lang="ko-KR" altLang="en-US" sz="1600" dirty="0" err="1">
                <a:solidFill>
                  <a:srgbClr val="0070C0"/>
                </a:solidFill>
                <a:latin typeface="CJ ONLYONE Bold" pitchFamily="18" charset="-127"/>
                <a:ea typeface="CJ ONLYONE Bold" pitchFamily="18" charset="-127"/>
              </a:rPr>
              <a:t>전처리</a:t>
            </a:r>
            <a:endParaRPr lang="en-US" altLang="ko-KR" sz="1600" dirty="0">
              <a:solidFill>
                <a:srgbClr val="0070C0"/>
              </a:solidFill>
              <a:latin typeface="CJ ONLYONE Bold" pitchFamily="18" charset="-127"/>
              <a:ea typeface="CJ ONLYONE Bold" pitchFamily="18" charset="-127"/>
            </a:endParaRPr>
          </a:p>
        </p:txBody>
      </p:sp>
      <p:sp>
        <p:nvSpPr>
          <p:cNvPr id="9" name="화살표: 오른쪽 38">
            <a:extLst>
              <a:ext uri="{FF2B5EF4-FFF2-40B4-BE49-F238E27FC236}">
                <a16:creationId xmlns:a16="http://schemas.microsoft.com/office/drawing/2014/main" xmlns="" id="{552159FF-5A12-F4B3-DD5B-CE223372C54C}"/>
              </a:ext>
            </a:extLst>
          </p:cNvPr>
          <p:cNvSpPr/>
          <p:nvPr/>
        </p:nvSpPr>
        <p:spPr>
          <a:xfrm>
            <a:off x="5723848" y="3920390"/>
            <a:ext cx="1151850" cy="54000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38">
            <a:extLst>
              <a:ext uri="{FF2B5EF4-FFF2-40B4-BE49-F238E27FC236}">
                <a16:creationId xmlns:a16="http://schemas.microsoft.com/office/drawing/2014/main" xmlns="" id="{2CDBB358-90EA-A33C-BD0E-F6A9BF771128}"/>
              </a:ext>
            </a:extLst>
          </p:cNvPr>
          <p:cNvSpPr/>
          <p:nvPr/>
        </p:nvSpPr>
        <p:spPr>
          <a:xfrm>
            <a:off x="5715311" y="5735820"/>
            <a:ext cx="1151850" cy="54000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E6FBAB5-542A-C835-E4E3-86296CD67669}"/>
              </a:ext>
            </a:extLst>
          </p:cNvPr>
          <p:cNvSpPr/>
          <p:nvPr/>
        </p:nvSpPr>
        <p:spPr>
          <a:xfrm>
            <a:off x="8776595" y="3678509"/>
            <a:ext cx="1830931" cy="324794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735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중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테마">
  <a:themeElements>
    <a:clrScheme name="메트로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중앙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23639</TotalTime>
  <Words>3486</Words>
  <Application>Microsoft Office PowerPoint</Application>
  <PresentationFormat>사용자 지정</PresentationFormat>
  <Paragraphs>741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굴림</vt:lpstr>
      <vt:lpstr>Arial</vt:lpstr>
      <vt:lpstr>CJ ONLYONE Bold</vt:lpstr>
      <vt:lpstr>CJ ONLYONE Medium</vt:lpstr>
      <vt:lpstr>맑은 고딕</vt:lpstr>
      <vt:lpstr>Abadi</vt:lpstr>
      <vt:lpstr>Calibri</vt:lpstr>
      <vt:lpstr>CJ ONLYONE NEW 본문 Regular</vt:lpstr>
      <vt:lpstr>Pretendard Medium</vt:lpstr>
      <vt:lpstr>1_Office 테마</vt:lpstr>
      <vt:lpstr>4_Office 테마</vt:lpstr>
      <vt:lpstr>2_Office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User</dc:creator>
  <cp:lastModifiedBy>donghyeon</cp:lastModifiedBy>
  <cp:revision>309</cp:revision>
  <dcterms:created xsi:type="dcterms:W3CDTF">2023-06-20T15:54:57Z</dcterms:created>
  <dcterms:modified xsi:type="dcterms:W3CDTF">2023-08-10T07:10:09Z</dcterms:modified>
</cp:coreProperties>
</file>